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74" r:id="rId1"/>
  </p:sldMasterIdLst>
  <p:notesMasterIdLst>
    <p:notesMasterId r:id="rId53"/>
  </p:notesMasterIdLst>
  <p:handoutMasterIdLst>
    <p:handoutMasterId r:id="rId54"/>
  </p:handoutMasterIdLst>
  <p:sldIdLst>
    <p:sldId id="256" r:id="rId2"/>
    <p:sldId id="294" r:id="rId3"/>
    <p:sldId id="295" r:id="rId4"/>
    <p:sldId id="259" r:id="rId5"/>
    <p:sldId id="257" r:id="rId6"/>
    <p:sldId id="258" r:id="rId7"/>
    <p:sldId id="296" r:id="rId8"/>
    <p:sldId id="297" r:id="rId9"/>
    <p:sldId id="261" r:id="rId10"/>
    <p:sldId id="262" r:id="rId11"/>
    <p:sldId id="263" r:id="rId12"/>
    <p:sldId id="264" r:id="rId13"/>
    <p:sldId id="301" r:id="rId14"/>
    <p:sldId id="307" r:id="rId15"/>
    <p:sldId id="265" r:id="rId16"/>
    <p:sldId id="266" r:id="rId17"/>
    <p:sldId id="267" r:id="rId18"/>
    <p:sldId id="268" r:id="rId19"/>
    <p:sldId id="269" r:id="rId20"/>
    <p:sldId id="270" r:id="rId21"/>
    <p:sldId id="271" r:id="rId22"/>
    <p:sldId id="272" r:id="rId23"/>
    <p:sldId id="273" r:id="rId24"/>
    <p:sldId id="274" r:id="rId25"/>
    <p:sldId id="302" r:id="rId26"/>
    <p:sldId id="308" r:id="rId27"/>
    <p:sldId id="276" r:id="rId28"/>
    <p:sldId id="277" r:id="rId29"/>
    <p:sldId id="278" r:id="rId30"/>
    <p:sldId id="303" r:id="rId31"/>
    <p:sldId id="309" r:id="rId32"/>
    <p:sldId id="280" r:id="rId33"/>
    <p:sldId id="281" r:id="rId34"/>
    <p:sldId id="282" r:id="rId35"/>
    <p:sldId id="283" r:id="rId36"/>
    <p:sldId id="284" r:id="rId37"/>
    <p:sldId id="285" r:id="rId38"/>
    <p:sldId id="286" r:id="rId39"/>
    <p:sldId id="287" r:id="rId40"/>
    <p:sldId id="288" r:id="rId41"/>
    <p:sldId id="289" r:id="rId42"/>
    <p:sldId id="304" r:id="rId43"/>
    <p:sldId id="305" r:id="rId44"/>
    <p:sldId id="310" r:id="rId45"/>
    <p:sldId id="291" r:id="rId46"/>
    <p:sldId id="292" r:id="rId47"/>
    <p:sldId id="306" r:id="rId48"/>
    <p:sldId id="311" r:id="rId49"/>
    <p:sldId id="312" r:id="rId50"/>
    <p:sldId id="313" r:id="rId51"/>
    <p:sldId id="314" r:id="rId5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chemeClr val="tx1"/>
    </p:penClr>
  </p:showPr>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9" autoAdjust="0"/>
    <p:restoredTop sz="94668" autoAdjust="0"/>
  </p:normalViewPr>
  <p:slideViewPr>
    <p:cSldViewPr snapToGrid="0" snapToObjects="1">
      <p:cViewPr varScale="1">
        <p:scale>
          <a:sx n="71" d="100"/>
          <a:sy n="71" d="100"/>
        </p:scale>
        <p:origin x="-4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5.png"/></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0.png"/></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2.png"/></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Gill Sans MT" pitchFamily="34" charset="0"/>
              </a:defRPr>
            </a:lvl1pPr>
          </a:lstStyle>
          <a:p>
            <a:endParaRPr lang="en-US"/>
          </a:p>
        </p:txBody>
      </p:sp>
      <p:sp>
        <p:nvSpPr>
          <p:cNvPr id="1044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Gill Sans MT" pitchFamily="34" charset="0"/>
              </a:defRPr>
            </a:lvl1pPr>
          </a:lstStyle>
          <a:p>
            <a:fld id="{0AC5A205-BF91-41BC-9458-BABC4B4F3D6E}" type="datetimeFigureOut">
              <a:rPr lang="en-US"/>
              <a:pPr/>
              <a:t>8/8/2011</a:t>
            </a:fld>
            <a:endParaRPr lang="en-US"/>
          </a:p>
        </p:txBody>
      </p:sp>
      <p:sp>
        <p:nvSpPr>
          <p:cNvPr id="1044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ill Sans MT" pitchFamily="34" charset="0"/>
              </a:defRPr>
            </a:lvl1pPr>
          </a:lstStyle>
          <a:p>
            <a:endParaRPr lang="en-US"/>
          </a:p>
        </p:txBody>
      </p:sp>
      <p:sp>
        <p:nvSpPr>
          <p:cNvPr id="1044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ill Sans MT" pitchFamily="34" charset="0"/>
              </a:defRPr>
            </a:lvl1pPr>
          </a:lstStyle>
          <a:p>
            <a:fld id="{0AC4CDED-FF4A-4BFA-BCE5-73687203DE9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4360009-222B-4190-A691-E0B7EEDEF4E0}" type="datetimeFigureOut">
              <a:rPr lang="en-US"/>
              <a:pPr>
                <a:defRPr/>
              </a:pPr>
              <a:t>8/8/2011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5183AF6-4654-4DF3-930F-1FE3F2E2B9A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Public=196</a:t>
            </a:r>
          </a:p>
          <a:p>
            <a:pPr>
              <a:spcBef>
                <a:spcPct val="0"/>
              </a:spcBef>
            </a:pPr>
            <a:r>
              <a:rPr lang="en-US" smtClean="0"/>
              <a:t>Private=7</a:t>
            </a:r>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7CB4FC-A50E-4E06-8461-C10E66745961}" type="slidenum">
              <a:rPr lang="en-US"/>
              <a:pPr fontAlgn="base">
                <a:spcBef>
                  <a:spcPct val="0"/>
                </a:spcBef>
                <a:spcAft>
                  <a:spcPct val="0"/>
                </a:spcAft>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Crucial=126; Important=63; Valuable=14; Unnecessary=0.</a:t>
            </a:r>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AEA4E9-32A2-4C96-B966-E76CC795F689}" type="slidenum">
              <a:rPr lang="en-US"/>
              <a:pPr fontAlgn="base">
                <a:spcBef>
                  <a:spcPct val="0"/>
                </a:spcBef>
                <a:spcAft>
                  <a:spcPct val="0"/>
                </a:spcAft>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Crucial=115; Important=61; Valuable=23; Unnecessary=4.</a:t>
            </a:r>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EB3292-E4F7-4E36-AB0D-B8324748DC09}" type="slidenum">
              <a:rPr lang="en-US"/>
              <a:pPr fontAlgn="base">
                <a:spcBef>
                  <a:spcPct val="0"/>
                </a:spcBef>
                <a:spcAft>
                  <a:spcPct val="0"/>
                </a:spcAft>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Crucial=37; Important=107; Valuable=57; Unnecessary=2.</a:t>
            </a:r>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7AEC9B-69F5-4509-9B58-E2B0ACF68C96}" type="slidenum">
              <a:rPr lang="en-US"/>
              <a:pPr fontAlgn="base">
                <a:spcBef>
                  <a:spcPct val="0"/>
                </a:spcBef>
                <a:spcAft>
                  <a:spcPct val="0"/>
                </a:spcAft>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Crucial=90; Important=88; Valuable=24; Unnecessary=1.</a:t>
            </a:r>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B4CFE9-9669-4B39-8A25-14164777376B}" type="slidenum">
              <a:rPr lang="en-US"/>
              <a:pPr fontAlgn="base">
                <a:spcBef>
                  <a:spcPct val="0"/>
                </a:spcBef>
                <a:spcAft>
                  <a:spcPct val="0"/>
                </a:spcAft>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Crucial=30; Important=96; Valuable=74; Unnecessary=3.</a:t>
            </a:r>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2241B9F-BBFF-4FC9-A0C0-FBCE97A67091}" type="slidenum">
              <a:rPr lang="en-US"/>
              <a:pPr fontAlgn="base">
                <a:spcBef>
                  <a:spcPct val="0"/>
                </a:spcBef>
                <a:spcAft>
                  <a:spcPct val="0"/>
                </a:spcAft>
              </a:pPr>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Crucial=29; Important=77; Valuable=90; Unnecessary=7.</a:t>
            </a:r>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76BC33-33C0-4547-ACC7-A1B06220B4A6}" type="slidenum">
              <a:rPr lang="en-US"/>
              <a:pPr fontAlgn="base">
                <a:spcBef>
                  <a:spcPct val="0"/>
                </a:spcBef>
                <a:spcAft>
                  <a:spcPct val="0"/>
                </a:spcAft>
              </a:pPr>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Crucial=53; Important=105; Valuable=43; Unnecessary=2.</a:t>
            </a:r>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675706-8AF0-4458-89DC-D9617CF2C1C0}" type="slidenum">
              <a:rPr lang="en-US"/>
              <a:pPr fontAlgn="base">
                <a:spcBef>
                  <a:spcPct val="0"/>
                </a:spcBef>
                <a:spcAft>
                  <a:spcPct val="0"/>
                </a:spcAft>
              </a:pPr>
              <a:t>27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Crucial=74; Important=103; Valuable=26; Unnecessary=0.</a:t>
            </a:r>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BD0EA9-F756-4727-B1E7-FF0773777949}" type="slidenum">
              <a:rPr lang="en-US"/>
              <a:pPr fontAlgn="base">
                <a:spcBef>
                  <a:spcPct val="0"/>
                </a:spcBef>
                <a:spcAft>
                  <a:spcPct val="0"/>
                </a:spcAft>
              </a:pPr>
              <a:t>28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Crucial=79; Important=92; Valuable=29; Unnecessary=3.</a:t>
            </a:r>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3AFA997-DE95-45C9-93CD-1AF3800D9FD7}" type="slidenum">
              <a:rPr lang="en-US"/>
              <a:pPr fontAlgn="base">
                <a:spcBef>
                  <a:spcPct val="0"/>
                </a:spcBef>
                <a:spcAft>
                  <a:spcPct val="0"/>
                </a:spcAft>
              </a:pPr>
              <a:t>29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Crucial=153; Important=42; Valuable=8; Unnecessary=0.</a:t>
            </a:r>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A99C980-842E-4F48-A4B6-E9336C87DE56}" type="slidenum">
              <a:rPr lang="en-US"/>
              <a:pPr fontAlgn="base">
                <a:spcBef>
                  <a:spcPct val="0"/>
                </a:spcBef>
                <a:spcAft>
                  <a:spcPct val="0"/>
                </a:spcAft>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 135; Important= 63; Valuable, but not crucial=7; Unnecessary=0</a:t>
            </a: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B43DEE-E8AB-4950-BBCC-94A77D9F7D63}" type="slidenum">
              <a:rPr lang="en-US"/>
              <a:pPr fontAlgn="base">
                <a:spcBef>
                  <a:spcPct val="0"/>
                </a:spcBef>
                <a:spcAft>
                  <a:spcPct val="0"/>
                </a:spcAft>
              </a:pPr>
              <a:t>9</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Crucial=102; Important=85; Valuable=15; Unnecessary=1.</a:t>
            </a:r>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EEB6CB-DBBE-4136-B265-4F27637C8B96}" type="slidenum">
              <a:rPr lang="en-US"/>
              <a:pPr fontAlgn="base">
                <a:spcBef>
                  <a:spcPct val="0"/>
                </a:spcBef>
                <a:spcAft>
                  <a:spcPct val="0"/>
                </a:spcAft>
              </a:pPr>
              <a:t>33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Crucial=119; Important=72; Valuable=12; Unnecessary=0.</a:t>
            </a:r>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B4735D3-A619-4C87-8BBE-2F1DEB070B2C}" type="slidenum">
              <a:rPr lang="en-US"/>
              <a:pPr fontAlgn="base">
                <a:spcBef>
                  <a:spcPct val="0"/>
                </a:spcBef>
                <a:spcAft>
                  <a:spcPct val="0"/>
                </a:spcAft>
              </a:pPr>
              <a:t>34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Crucial=91; Important=87; Valuable=23; Unnecessary=2.</a:t>
            </a:r>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19E90F2-CD8C-405B-8E81-A84C20E3877A}" type="slidenum">
              <a:rPr lang="en-US"/>
              <a:pPr fontAlgn="base">
                <a:spcBef>
                  <a:spcPct val="0"/>
                </a:spcBef>
                <a:spcAft>
                  <a:spcPct val="0"/>
                </a:spcAft>
              </a:pPr>
              <a:t>35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Crucial=95; Important=85; Valuable=23; Unnecessary=0.</a:t>
            </a:r>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DDD6A3-43D4-4719-8BE7-7D05C3EC36F0}" type="slidenum">
              <a:rPr lang="en-US"/>
              <a:pPr fontAlgn="base">
                <a:spcBef>
                  <a:spcPct val="0"/>
                </a:spcBef>
                <a:spcAft>
                  <a:spcPct val="0"/>
                </a:spcAft>
              </a:pPr>
              <a:t>36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Crucial=42; Important=111; Valuable=46; Unnecessary=4.</a:t>
            </a:r>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14B034-5CB1-4CEE-8376-1C60C5D0F216}" type="slidenum">
              <a:rPr lang="en-US"/>
              <a:pPr fontAlgn="base">
                <a:spcBef>
                  <a:spcPct val="0"/>
                </a:spcBef>
                <a:spcAft>
                  <a:spcPct val="0"/>
                </a:spcAft>
              </a:pPr>
              <a:t>37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Crucial=157; Important=41; Valuable=4; Unnecessary=1.</a:t>
            </a:r>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32B467D-8795-417E-974E-C0CBF8C54F54}" type="slidenum">
              <a:rPr lang="en-US"/>
              <a:pPr fontAlgn="base">
                <a:spcBef>
                  <a:spcPct val="0"/>
                </a:spcBef>
                <a:spcAft>
                  <a:spcPct val="0"/>
                </a:spcAft>
              </a:pPr>
              <a:t>38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Crucial=160; Important=38; Valuable=4; Unnecessary=1.</a:t>
            </a:r>
          </a:p>
        </p:txBody>
      </p:sp>
      <p:sp>
        <p:nvSpPr>
          <p:cNvPr id="829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84DB8D-D674-47C1-8C88-0792332B7FA7}" type="slidenum">
              <a:rPr lang="en-US"/>
              <a:pPr fontAlgn="base">
                <a:spcBef>
                  <a:spcPct val="0"/>
                </a:spcBef>
                <a:spcAft>
                  <a:spcPct val="0"/>
                </a:spcAft>
              </a:pPr>
              <a:t>39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Crucial=129; Important=66; Valuable=7; Unnecessary=1.</a:t>
            </a:r>
          </a:p>
        </p:txBody>
      </p:sp>
      <p:sp>
        <p:nvSpPr>
          <p:cNvPr id="849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28C1AC-8013-4767-9797-28537FE17F91}" type="slidenum">
              <a:rPr lang="en-US"/>
              <a:pPr fontAlgn="base">
                <a:spcBef>
                  <a:spcPct val="0"/>
                </a:spcBef>
                <a:spcAft>
                  <a:spcPct val="0"/>
                </a:spcAft>
              </a:pPr>
              <a:t>40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Crucial+134; Important=60; Valuable=8; Unnecessary=1.</a:t>
            </a:r>
          </a:p>
        </p:txBody>
      </p:sp>
      <p:sp>
        <p:nvSpPr>
          <p:cNvPr id="870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6675CC5-2BEA-4F7F-B427-67EB67333AAF}" type="slidenum">
              <a:rPr lang="en-US"/>
              <a:pPr fontAlgn="base">
                <a:spcBef>
                  <a:spcPct val="0"/>
                </a:spcBef>
                <a:spcAft>
                  <a:spcPct val="0"/>
                </a:spcAft>
              </a:pPr>
              <a:t>41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bwMode="auto">
          <a:noFill/>
          <a:ln>
            <a:solidFill>
              <a:srgbClr val="000000"/>
            </a:solidFill>
            <a:miter lim="800000"/>
            <a:headEnd/>
            <a:tailEnd/>
          </a:ln>
        </p:spPr>
      </p:sp>
      <p:sp>
        <p:nvSpPr>
          <p:cNvPr id="921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Crucial=164; Important=37; Valuable=2; Unnecessary=0.</a:t>
            </a:r>
          </a:p>
        </p:txBody>
      </p:sp>
      <p:sp>
        <p:nvSpPr>
          <p:cNvPr id="921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2BF510-1F24-4645-80CA-E1EFB5ECBBE6}" type="slidenum">
              <a:rPr lang="en-US"/>
              <a:pPr fontAlgn="base">
                <a:spcBef>
                  <a:spcPct val="0"/>
                </a:spcBef>
                <a:spcAft>
                  <a:spcPct val="0"/>
                </a:spcAft>
              </a:pPr>
              <a:t>45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 84; Important= 83; Valuable, but not crucial= 36; Unnecessary= 0.</a:t>
            </a: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8E2FF2-A155-4523-B5A8-35BD95479C01}" type="slidenum">
              <a:rPr lang="en-US"/>
              <a:pPr fontAlgn="base">
                <a:spcBef>
                  <a:spcPct val="0"/>
                </a:spcBef>
                <a:spcAft>
                  <a:spcPct val="0"/>
                </a:spcAft>
              </a:pPr>
              <a:t>10</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Crucial=137; Important=56; Valuable= 8; Unnecessary=2.</a:t>
            </a:r>
          </a:p>
        </p:txBody>
      </p:sp>
      <p:sp>
        <p:nvSpPr>
          <p:cNvPr id="942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ECD37F-8857-44C8-ADB2-384DA0455C82}" type="slidenum">
              <a:rPr lang="en-US"/>
              <a:pPr fontAlgn="base">
                <a:spcBef>
                  <a:spcPct val="0"/>
                </a:spcBef>
                <a:spcAft>
                  <a:spcPct val="0"/>
                </a:spcAft>
              </a:pPr>
              <a:t>46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 156; Important= 38; Valuable, but not necessary= 9; Unnecessary= 0</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83648C1-A64E-4BCC-BB36-A3B9DE57FF6C}" type="slidenum">
              <a:rPr lang="en-US"/>
              <a:pPr fontAlgn="base">
                <a:spcBef>
                  <a:spcPct val="0"/>
                </a:spcBef>
                <a:spcAft>
                  <a:spcPct val="0"/>
                </a:spcAft>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 181; Important= 17; Valuable, but not necessary= 5; Unnecessary= 0.</a:t>
            </a:r>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96B0CD1-B482-428E-9C67-6EB1F4B186F3}" type="slidenum">
              <a:rPr lang="en-US"/>
              <a:pPr fontAlgn="base">
                <a:spcBef>
                  <a:spcPct val="0"/>
                </a:spcBef>
                <a:spcAft>
                  <a:spcPct val="0"/>
                </a:spcAft>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 158; Important= 38; Valuable, but not necessary= 7; Unnecessary= 0.</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FD09935-206C-4AF2-9CCE-51761F7B56F1}" type="slidenum">
              <a:rPr lang="en-US"/>
              <a:pPr fontAlgn="base">
                <a:spcBef>
                  <a:spcPct val="0"/>
                </a:spcBef>
                <a:spcAft>
                  <a:spcPct val="0"/>
                </a:spcAft>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 56; Important= 116; Valuable, but not necessary= 29; Unnecessary= 2.</a:t>
            </a:r>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323905-9830-4F76-B134-D4034711B6E8}" type="slidenum">
              <a:rPr lang="en-US"/>
              <a:pPr fontAlgn="base">
                <a:spcBef>
                  <a:spcPct val="0"/>
                </a:spcBef>
                <a:spcAft>
                  <a:spcPct val="0"/>
                </a:spcAft>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Crucial=171; Important+ 30; Valuable, but not necessary= 2; Unnecessary= 0.</a:t>
            </a:r>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3F2FAA7-8B45-4F59-B7E6-819CF0F3A32F}" type="slidenum">
              <a:rPr lang="en-US"/>
              <a:pPr fontAlgn="base">
                <a:spcBef>
                  <a:spcPct val="0"/>
                </a:spcBef>
                <a:spcAft>
                  <a:spcPct val="0"/>
                </a:spcAft>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Crucial= 105; Important= 84, Valuable=14; Unnecessary=0.</a:t>
            </a:r>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2B2D781-8C98-4A8E-88AD-8A7BABC7057F}" type="slidenum">
              <a:rPr lang="en-US"/>
              <a:pPr fontAlgn="base">
                <a:spcBef>
                  <a:spcPct val="0"/>
                </a:spcBef>
                <a:spcAft>
                  <a:spcPct val="0"/>
                </a:spcAft>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306388" y="3505200"/>
            <a:ext cx="4683050" cy="1344706"/>
          </a:xfrm>
        </p:spPr>
        <p:txBody>
          <a:bodyPr anchor="b">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sz="1100" smtClean="0">
                <a:solidFill>
                  <a:schemeClr val="tx2"/>
                </a:solidFill>
              </a:defRPr>
            </a:lvl1pPr>
          </a:lstStyle>
          <a:p>
            <a:pPr>
              <a:defRPr/>
            </a:pPr>
            <a:fld id="{6F1AC681-9192-45EB-AE28-D1B4605F88EA}" type="datetimeFigureOut">
              <a:rPr lang="en-US"/>
              <a:pPr>
                <a:defRPr/>
              </a:pPr>
              <a:t>8/8/2011</a:t>
            </a:fld>
            <a:endParaRPr lang="en-US"/>
          </a:p>
        </p:txBody>
      </p:sp>
      <p:sp>
        <p:nvSpPr>
          <p:cNvPr id="5" name="Footer Placeholder 4"/>
          <p:cNvSpPr>
            <a:spLocks noGrp="1"/>
          </p:cNvSpPr>
          <p:nvPr>
            <p:ph type="ftr" sz="quarter" idx="11"/>
          </p:nvPr>
        </p:nvSpPr>
        <p:spPr>
          <a:xfrm>
            <a:off x="2209800" y="6275388"/>
            <a:ext cx="5638800" cy="365125"/>
          </a:xfrm>
        </p:spPr>
        <p:txBody>
          <a:bodyPr/>
          <a:lstStyle>
            <a:lvl1pPr algn="l">
              <a:defRPr sz="1100">
                <a:solidFill>
                  <a:schemeClr val="tx2"/>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sz="1400" smtClean="0">
                <a:solidFill>
                  <a:schemeClr val="tx2"/>
                </a:solidFill>
              </a:defRPr>
            </a:lvl1pPr>
          </a:lstStyle>
          <a:p>
            <a:pPr>
              <a:defRPr/>
            </a:pPr>
            <a:fld id="{F38ECBD9-28C1-4278-9CF0-863E3888DA2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29A5EF7-36EA-4F12-AB92-A359D4C82223}" type="datetimeFigureOut">
              <a:rPr lang="en-US"/>
              <a:pPr>
                <a:defRPr/>
              </a:pPr>
              <a:t>8/8/2011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53E625E-9DEF-4873-BBE0-D4C6BEE5DEF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oAutofit/>
          </a:bodyPr>
          <a:lstStyle>
            <a:lvl1pPr algn="l">
              <a:defRPr sz="3600"/>
            </a:lvl1pPr>
          </a:lstStyle>
          <a:p>
            <a:r>
              <a:rPr lang="en-US" smtClean="0"/>
              <a:t>Click to edit Master title style</a:t>
            </a:r>
            <a:endParaRPr/>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5" name="Date Placeholder 3"/>
          <p:cNvSpPr>
            <a:spLocks noGrp="1"/>
          </p:cNvSpPr>
          <p:nvPr>
            <p:ph type="dt" sz="half" idx="14"/>
          </p:nvPr>
        </p:nvSpPr>
        <p:spPr/>
        <p:txBody>
          <a:bodyPr/>
          <a:lstStyle>
            <a:lvl1pPr>
              <a:defRPr/>
            </a:lvl1pPr>
          </a:lstStyle>
          <a:p>
            <a:pPr>
              <a:defRPr/>
            </a:pPr>
            <a:fld id="{AAE437DE-4F41-4180-A20D-0CAD5ECB2181}" type="datetimeFigureOut">
              <a:rPr lang="en-US"/>
              <a:pPr>
                <a:defRPr/>
              </a:pPr>
              <a:t>8/8/2011</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9" name="Slide Number Placeholder 5"/>
          <p:cNvSpPr>
            <a:spLocks noGrp="1"/>
          </p:cNvSpPr>
          <p:nvPr>
            <p:ph type="sldNum" sz="quarter" idx="16"/>
          </p:nvPr>
        </p:nvSpPr>
        <p:spPr/>
        <p:txBody>
          <a:bodyPr/>
          <a:lstStyle>
            <a:lvl1pPr>
              <a:defRPr/>
            </a:lvl1pPr>
          </a:lstStyle>
          <a:p>
            <a:pPr>
              <a:defRPr/>
            </a:pPr>
            <a:fld id="{FC391774-C7CA-42D1-87CB-17E1543A32B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 name="Title 1"/>
          <p:cNvSpPr>
            <a:spLocks noGrp="1"/>
          </p:cNvSpPr>
          <p:nvPr>
            <p:ph type="title"/>
          </p:nvPr>
        </p:nvSpPr>
        <p:spPr>
          <a:xfrm>
            <a:off x="632011" y="4329953"/>
            <a:ext cx="7907151" cy="927847"/>
          </a:xfrm>
        </p:spPr>
        <p:txBody>
          <a:bodyPr anchor="b">
            <a:noAutofit/>
          </a:bodyPr>
          <a:lstStyle>
            <a:lvl1pPr algn="l">
              <a:defRPr sz="3600"/>
            </a:lvl1pPr>
          </a:lstStyle>
          <a:p>
            <a:r>
              <a:rPr lang="en-US" smtClean="0"/>
              <a:t>Click to edit Master title style</a:t>
            </a:r>
            <a:endParaRPr/>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6" name="Date Placeholder 3"/>
          <p:cNvSpPr>
            <a:spLocks noGrp="1"/>
          </p:cNvSpPr>
          <p:nvPr>
            <p:ph type="dt" sz="half" idx="15"/>
          </p:nvPr>
        </p:nvSpPr>
        <p:spPr/>
        <p:txBody>
          <a:bodyPr/>
          <a:lstStyle>
            <a:lvl1pPr>
              <a:defRPr/>
            </a:lvl1pPr>
          </a:lstStyle>
          <a:p>
            <a:pPr>
              <a:defRPr/>
            </a:pPr>
            <a:fld id="{BC0F6281-27D3-4FB9-9971-1CFAE5AE5F4D}" type="datetimeFigureOut">
              <a:rPr lang="en-US"/>
              <a:pPr>
                <a:defRPr/>
              </a:pPr>
              <a:t>8/8/2011</a:t>
            </a:fld>
            <a:endParaRPr lang="en-US"/>
          </a:p>
        </p:txBody>
      </p:sp>
      <p:sp>
        <p:nvSpPr>
          <p:cNvPr id="10" name="Footer Placeholder 4"/>
          <p:cNvSpPr>
            <a:spLocks noGrp="1"/>
          </p:cNvSpPr>
          <p:nvPr>
            <p:ph type="ftr" sz="quarter" idx="16"/>
          </p:nvPr>
        </p:nvSpPr>
        <p:spPr/>
        <p:txBody>
          <a:bodyPr/>
          <a:lstStyle>
            <a:lvl1pPr>
              <a:defRPr/>
            </a:lvl1pPr>
          </a:lstStyle>
          <a:p>
            <a:pPr>
              <a:defRPr/>
            </a:pPr>
            <a:endParaRPr lang="en-US"/>
          </a:p>
        </p:txBody>
      </p:sp>
      <p:sp>
        <p:nvSpPr>
          <p:cNvPr id="11" name="Slide Number Placeholder 5"/>
          <p:cNvSpPr>
            <a:spLocks noGrp="1"/>
          </p:cNvSpPr>
          <p:nvPr>
            <p:ph type="sldNum" sz="quarter" idx="17"/>
          </p:nvPr>
        </p:nvSpPr>
        <p:spPr/>
        <p:txBody>
          <a:bodyPr/>
          <a:lstStyle>
            <a:lvl1pPr>
              <a:defRPr/>
            </a:lvl1pPr>
          </a:lstStyle>
          <a:p>
            <a:pPr>
              <a:defRPr/>
            </a:pPr>
            <a:fld id="{36EE93A4-5E29-4284-81BD-C47B1A887B7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3F44186F-8DB5-4358-951C-60228AC62728}" type="datetimeFigureOut">
              <a:rPr lang="en-US"/>
              <a:pPr>
                <a:defRPr/>
              </a:pPr>
              <a:t>8/8/2011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2F70B3-53EF-4F4B-8268-777F840B72C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US"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5BC3E008-DA9F-4E27-8549-1050A2FC9FA2}" type="datetimeFigureOut">
              <a:rPr lang="en-US"/>
              <a:pPr>
                <a:defRPr/>
              </a:pPr>
              <a:t>8/8/2011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A19E926-473B-46C0-BC22-6C0024D2AA9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237A8CE6-1531-460B-B3F8-9BB4CE95C2B8}" type="datetimeFigureOut">
              <a:rPr lang="en-US"/>
              <a:pPr>
                <a:defRPr/>
              </a:pPr>
              <a:t>8/8/2011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2417E49-E227-4179-9434-D9D8C6372B8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BA16CC24-CA51-4E78-812F-1EAC7A5CF7FE}" type="datetimeFigureOut">
              <a:rPr lang="en-US"/>
              <a:pPr>
                <a:defRPr/>
              </a:pPr>
              <a:t>8/8/2011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53A100-32B6-4ACC-ABE0-9A90DD77F68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11"/>
          <p:cNvSpPr/>
          <p:nvPr/>
        </p:nvSpPr>
        <p:spPr>
          <a:xfrm flipH="1">
            <a:off x="4573588" y="1693863"/>
            <a:ext cx="19050" cy="4389437"/>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10"/>
          <p:cNvSpPr/>
          <p:nvPr/>
        </p:nvSpPr>
        <p:spPr>
          <a:xfrm flipH="1">
            <a:off x="4573588" y="1693863"/>
            <a:ext cx="19050" cy="4389437"/>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Rectangle 12"/>
          <p:cNvSpPr/>
          <p:nvPr/>
        </p:nvSpPr>
        <p:spPr>
          <a:xfrm flipH="1">
            <a:off x="4573588" y="1693863"/>
            <a:ext cx="19050" cy="4389437"/>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0" name="Rectangle 13"/>
          <p:cNvSpPr/>
          <p:nvPr/>
        </p:nvSpPr>
        <p:spPr>
          <a:xfrm flipH="1">
            <a:off x="4573588" y="1693863"/>
            <a:ext cx="19050" cy="4389437"/>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a:xfrm>
            <a:off x="612775" y="582706"/>
            <a:ext cx="7918450" cy="788894"/>
          </a:xfrm>
        </p:spPr>
        <p:txBody>
          <a:bodyPr>
            <a:noAutofit/>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Date Placeholder 6"/>
          <p:cNvSpPr>
            <a:spLocks noGrp="1"/>
          </p:cNvSpPr>
          <p:nvPr>
            <p:ph type="dt" sz="half" idx="10"/>
          </p:nvPr>
        </p:nvSpPr>
        <p:spPr/>
        <p:txBody>
          <a:bodyPr/>
          <a:lstStyle>
            <a:lvl1pPr>
              <a:defRPr/>
            </a:lvl1pPr>
          </a:lstStyle>
          <a:p>
            <a:pPr>
              <a:defRPr/>
            </a:pPr>
            <a:fld id="{5A949FD4-2B19-4C72-8F6D-1DDAF9BE9B0B}" type="datetimeFigureOut">
              <a:rPr lang="en-US"/>
              <a:pPr>
                <a:defRPr/>
              </a:pPr>
              <a:t>8/8/2011</a:t>
            </a:fld>
            <a:endParaRPr lang="en-US"/>
          </a:p>
        </p:txBody>
      </p:sp>
      <p:sp>
        <p:nvSpPr>
          <p:cNvPr id="12" name="Footer Placeholder 7"/>
          <p:cNvSpPr>
            <a:spLocks noGrp="1"/>
          </p:cNvSpPr>
          <p:nvPr>
            <p:ph type="ftr" sz="quarter" idx="11"/>
          </p:nvPr>
        </p:nvSpPr>
        <p:spPr/>
        <p:txBody>
          <a:bodyPr/>
          <a:lstStyle>
            <a:lvl1pPr>
              <a:defRPr/>
            </a:lvl1pPr>
          </a:lstStyle>
          <a:p>
            <a:pPr>
              <a:defRPr/>
            </a:pPr>
            <a:endParaRPr lang="en-US"/>
          </a:p>
        </p:txBody>
      </p:sp>
      <p:sp>
        <p:nvSpPr>
          <p:cNvPr id="13" name="Slide Number Placeholder 8"/>
          <p:cNvSpPr>
            <a:spLocks noGrp="1"/>
          </p:cNvSpPr>
          <p:nvPr>
            <p:ph type="sldNum" sz="quarter" idx="12"/>
          </p:nvPr>
        </p:nvSpPr>
        <p:spPr/>
        <p:txBody>
          <a:bodyPr/>
          <a:lstStyle>
            <a:lvl1pPr>
              <a:defRPr/>
            </a:lvl1pPr>
          </a:lstStyle>
          <a:p>
            <a:pPr>
              <a:defRPr/>
            </a:pPr>
            <a:fld id="{8A56B957-FAAD-42CA-80E3-066D2D3F52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1848899B-5259-413F-863E-188F14A5E30F}" type="datetimeFigureOut">
              <a:rPr lang="en-US"/>
              <a:pPr>
                <a:defRPr/>
              </a:pPr>
              <a:t>8/8/2011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D8FE393-9754-405A-ACB4-68EF959149D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9B52E46-1324-4300-9F14-06A8A5D5E98E}" type="datetimeFigureOut">
              <a:rPr lang="en-US"/>
              <a:pPr>
                <a:defRPr/>
              </a:pPr>
              <a:t>8/8/2011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6B825FB-7362-45AE-B950-F3B7FB02424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63E831-ACE9-4736-81D3-ADF6DB86199D}" type="datetimeFigureOut">
              <a:rPr lang="en-US"/>
              <a:pPr>
                <a:defRPr/>
              </a:pPr>
              <a:t>8/8/2011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F449171-A795-448C-980E-2AE1D6D1017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12775" y="582613"/>
            <a:ext cx="7918450" cy="788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989013" y="2044700"/>
            <a:ext cx="7165975" cy="40814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275388"/>
            <a:ext cx="1600200" cy="365125"/>
          </a:xfrm>
          <a:prstGeom prst="rect">
            <a:avLst/>
          </a:prstGeom>
        </p:spPr>
        <p:txBody>
          <a:bodyPr vert="horz" lIns="91440" tIns="45720" rIns="91440" bIns="45720" rtlCol="0" anchor="ctr"/>
          <a:lstStyle>
            <a:lvl1pPr algn="l" fontAlgn="auto">
              <a:spcBef>
                <a:spcPts val="0"/>
              </a:spcBef>
              <a:spcAft>
                <a:spcPts val="0"/>
              </a:spcAft>
              <a:defRPr sz="1100" smtClean="0">
                <a:solidFill>
                  <a:schemeClr val="tx2"/>
                </a:solidFill>
                <a:latin typeface="+mn-lt"/>
              </a:defRPr>
            </a:lvl1pPr>
          </a:lstStyle>
          <a:p>
            <a:pPr>
              <a:defRPr/>
            </a:pPr>
            <a:fld id="{19650C84-A3D8-4A9F-B24F-D2B0443797B3}" type="datetimeFigureOut">
              <a:rPr lang="en-US"/>
              <a:pPr>
                <a:defRPr/>
              </a:pPr>
              <a:t>8/8/2011</a:t>
            </a:fld>
            <a:endParaRPr lang="en-US"/>
          </a:p>
        </p:txBody>
      </p:sp>
      <p:sp>
        <p:nvSpPr>
          <p:cNvPr id="5" name="Footer Placeholder 4"/>
          <p:cNvSpPr>
            <a:spLocks noGrp="1"/>
          </p:cNvSpPr>
          <p:nvPr>
            <p:ph type="ftr" sz="quarter" idx="3"/>
          </p:nvPr>
        </p:nvSpPr>
        <p:spPr>
          <a:xfrm>
            <a:off x="2205038" y="6275388"/>
            <a:ext cx="5643562" cy="365125"/>
          </a:xfrm>
          <a:prstGeom prst="rect">
            <a:avLst/>
          </a:prstGeom>
        </p:spPr>
        <p:txBody>
          <a:bodyPr vert="horz" lIns="91440" tIns="45720" rIns="91440" bIns="45720" rtlCol="0" anchor="ctr"/>
          <a:lstStyle>
            <a:lvl1pPr algn="l" fontAlgn="auto">
              <a:spcBef>
                <a:spcPts val="0"/>
              </a:spcBef>
              <a:spcAft>
                <a:spcPts val="0"/>
              </a:spcAft>
              <a:defRPr sz="1100">
                <a:solidFill>
                  <a:schemeClr val="tx2"/>
                </a:solidFill>
                <a:latin typeface="+mn-lt"/>
              </a:defRPr>
            </a:lvl1pPr>
          </a:lstStyle>
          <a:p>
            <a:pPr>
              <a:defRPr/>
            </a:pPr>
            <a:endParaRPr lang="en-US"/>
          </a:p>
        </p:txBody>
      </p:sp>
      <p:sp>
        <p:nvSpPr>
          <p:cNvPr id="6" name="Slide Number Placeholder 5"/>
          <p:cNvSpPr>
            <a:spLocks noGrp="1"/>
          </p:cNvSpPr>
          <p:nvPr>
            <p:ph type="sldNum" sz="quarter" idx="4"/>
          </p:nvPr>
        </p:nvSpPr>
        <p:spPr>
          <a:xfrm>
            <a:off x="8077200" y="6275388"/>
            <a:ext cx="609600" cy="365125"/>
          </a:xfrm>
          <a:prstGeom prst="rect">
            <a:avLst/>
          </a:prstGeom>
        </p:spPr>
        <p:txBody>
          <a:bodyPr vert="horz" lIns="91440" tIns="45720" rIns="91440" bIns="45720" rtlCol="0" anchor="ctr"/>
          <a:lstStyle>
            <a:lvl1pPr algn="r" fontAlgn="auto">
              <a:spcBef>
                <a:spcPts val="0"/>
              </a:spcBef>
              <a:spcAft>
                <a:spcPts val="0"/>
              </a:spcAft>
              <a:defRPr sz="1400" smtClean="0">
                <a:solidFill>
                  <a:schemeClr val="tx2"/>
                </a:solidFill>
                <a:latin typeface="+mn-lt"/>
              </a:defRPr>
            </a:lvl1pPr>
          </a:lstStyle>
          <a:p>
            <a:pPr>
              <a:defRPr/>
            </a:pPr>
            <a:fld id="{3655F2A2-FEDA-4D0B-A510-E449B46F8D46}"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889" r:id="rId1"/>
    <p:sldLayoutId id="2147483888" r:id="rId2"/>
    <p:sldLayoutId id="2147483890" r:id="rId3"/>
    <p:sldLayoutId id="2147483891" r:id="rId4"/>
    <p:sldLayoutId id="2147483887" r:id="rId5"/>
    <p:sldLayoutId id="2147483892" r:id="rId6"/>
    <p:sldLayoutId id="2147483886" r:id="rId7"/>
    <p:sldLayoutId id="2147483885" r:id="rId8"/>
    <p:sldLayoutId id="2147483884" r:id="rId9"/>
    <p:sldLayoutId id="2147483883" r:id="rId10"/>
    <p:sldLayoutId id="2147483882" r:id="rId11"/>
    <p:sldLayoutId id="2147483881" r:id="rId12"/>
    <p:sldLayoutId id="2147483880" r:id="rId13"/>
    <p:sldLayoutId id="2147483879" r:id="rId14"/>
  </p:sldLayoutIdLst>
  <p:txStyles>
    <p:titleStyle>
      <a:lvl1pPr algn="ctr" rtl="0" fontAlgn="base">
        <a:spcBef>
          <a:spcPct val="0"/>
        </a:spcBef>
        <a:spcAft>
          <a:spcPct val="0"/>
        </a:spcAft>
        <a:defRPr sz="4200" kern="1200">
          <a:solidFill>
            <a:schemeClr val="accent1"/>
          </a:solidFill>
          <a:latin typeface="+mj-lt"/>
          <a:ea typeface="+mj-ea"/>
          <a:cs typeface="+mj-cs"/>
        </a:defRPr>
      </a:lvl1pPr>
      <a:lvl2pPr algn="ctr" rtl="0" fontAlgn="base">
        <a:spcBef>
          <a:spcPct val="0"/>
        </a:spcBef>
        <a:spcAft>
          <a:spcPct val="0"/>
        </a:spcAft>
        <a:defRPr sz="4200">
          <a:solidFill>
            <a:schemeClr val="accent1"/>
          </a:solidFill>
          <a:latin typeface="Gill Sans MT" pitchFamily="34" charset="0"/>
        </a:defRPr>
      </a:lvl2pPr>
      <a:lvl3pPr algn="ctr" rtl="0" fontAlgn="base">
        <a:spcBef>
          <a:spcPct val="0"/>
        </a:spcBef>
        <a:spcAft>
          <a:spcPct val="0"/>
        </a:spcAft>
        <a:defRPr sz="4200">
          <a:solidFill>
            <a:schemeClr val="accent1"/>
          </a:solidFill>
          <a:latin typeface="Gill Sans MT" pitchFamily="34" charset="0"/>
        </a:defRPr>
      </a:lvl3pPr>
      <a:lvl4pPr algn="ctr" rtl="0" fontAlgn="base">
        <a:spcBef>
          <a:spcPct val="0"/>
        </a:spcBef>
        <a:spcAft>
          <a:spcPct val="0"/>
        </a:spcAft>
        <a:defRPr sz="4200">
          <a:solidFill>
            <a:schemeClr val="accent1"/>
          </a:solidFill>
          <a:latin typeface="Gill Sans MT" pitchFamily="34" charset="0"/>
        </a:defRPr>
      </a:lvl4pPr>
      <a:lvl5pPr algn="ctr" rtl="0" fontAlgn="base">
        <a:spcBef>
          <a:spcPct val="0"/>
        </a:spcBef>
        <a:spcAft>
          <a:spcPct val="0"/>
        </a:spcAft>
        <a:defRPr sz="4200">
          <a:solidFill>
            <a:schemeClr val="accent1"/>
          </a:solidFill>
          <a:latin typeface="Gill Sans MT" pitchFamily="34" charset="0"/>
        </a:defRPr>
      </a:lvl5pPr>
      <a:lvl6pPr marL="457200" algn="ctr" rtl="0" fontAlgn="base">
        <a:spcBef>
          <a:spcPct val="0"/>
        </a:spcBef>
        <a:spcAft>
          <a:spcPct val="0"/>
        </a:spcAft>
        <a:defRPr sz="4200">
          <a:solidFill>
            <a:schemeClr val="accent1"/>
          </a:solidFill>
          <a:latin typeface="Gill Sans MT" pitchFamily="34" charset="0"/>
        </a:defRPr>
      </a:lvl6pPr>
      <a:lvl7pPr marL="914400" algn="ctr" rtl="0" fontAlgn="base">
        <a:spcBef>
          <a:spcPct val="0"/>
        </a:spcBef>
        <a:spcAft>
          <a:spcPct val="0"/>
        </a:spcAft>
        <a:defRPr sz="4200">
          <a:solidFill>
            <a:schemeClr val="accent1"/>
          </a:solidFill>
          <a:latin typeface="Gill Sans MT" pitchFamily="34" charset="0"/>
        </a:defRPr>
      </a:lvl7pPr>
      <a:lvl8pPr marL="1371600" algn="ctr" rtl="0" fontAlgn="base">
        <a:spcBef>
          <a:spcPct val="0"/>
        </a:spcBef>
        <a:spcAft>
          <a:spcPct val="0"/>
        </a:spcAft>
        <a:defRPr sz="4200">
          <a:solidFill>
            <a:schemeClr val="accent1"/>
          </a:solidFill>
          <a:latin typeface="Gill Sans MT" pitchFamily="34" charset="0"/>
        </a:defRPr>
      </a:lvl8pPr>
      <a:lvl9pPr marL="1828800" algn="ctr" rtl="0" fontAlgn="base">
        <a:spcBef>
          <a:spcPct val="0"/>
        </a:spcBef>
        <a:spcAft>
          <a:spcPct val="0"/>
        </a:spcAft>
        <a:defRPr sz="4200">
          <a:solidFill>
            <a:schemeClr val="accent1"/>
          </a:solidFill>
          <a:latin typeface="Gill Sans MT" pitchFamily="34" charset="0"/>
        </a:defRPr>
      </a:lvl9pPr>
    </p:titleStyle>
    <p:bodyStyle>
      <a:lvl1pPr marL="342900" indent="-342900" algn="l" rtl="0" fontAlgn="base">
        <a:spcBef>
          <a:spcPct val="20000"/>
        </a:spcBef>
        <a:spcAft>
          <a:spcPct val="0"/>
        </a:spcAft>
        <a:buClr>
          <a:schemeClr val="bg2"/>
        </a:buClr>
        <a:buSzPct val="90000"/>
        <a:buFont typeface="Wingdings 2" pitchFamily="18" charset="2"/>
        <a:buChar char="Ü"/>
        <a:defRPr sz="2200" kern="1200">
          <a:solidFill>
            <a:schemeClr val="tx1"/>
          </a:solidFill>
          <a:latin typeface="+mn-lt"/>
          <a:ea typeface="+mn-ea"/>
          <a:cs typeface="+mn-cs"/>
        </a:defRPr>
      </a:lvl1pPr>
      <a:lvl2pPr marL="685800" indent="-336550" algn="l" rtl="0" fontAlgn="base">
        <a:spcBef>
          <a:spcPct val="20000"/>
        </a:spcBef>
        <a:spcAft>
          <a:spcPct val="0"/>
        </a:spcAft>
        <a:buClr>
          <a:srgbClr val="949FBF"/>
        </a:buClr>
        <a:buSzPct val="90000"/>
        <a:buFont typeface="Wingdings 2" pitchFamily="18" charset="2"/>
        <a:buChar char="Ü"/>
        <a:defRPr sz="2000" kern="1200">
          <a:solidFill>
            <a:schemeClr val="tx1"/>
          </a:solidFill>
          <a:latin typeface="+mn-lt"/>
          <a:ea typeface="+mn-ea"/>
          <a:cs typeface="+mn-cs"/>
        </a:defRPr>
      </a:lvl2pPr>
      <a:lvl3pPr marL="1035050" indent="-349250" algn="l" rtl="0" fontAlgn="base">
        <a:spcBef>
          <a:spcPct val="20000"/>
        </a:spcBef>
        <a:spcAft>
          <a:spcPct val="0"/>
        </a:spcAft>
        <a:buClr>
          <a:schemeClr val="bg2"/>
        </a:buClr>
        <a:buSzPct val="90000"/>
        <a:buFont typeface="Wingdings 2" pitchFamily="18" charset="2"/>
        <a:buChar char="Ü"/>
        <a:defRPr kern="1200">
          <a:solidFill>
            <a:schemeClr val="tx1"/>
          </a:solidFill>
          <a:latin typeface="+mn-lt"/>
          <a:ea typeface="+mn-ea"/>
          <a:cs typeface="+mn-cs"/>
        </a:defRPr>
      </a:lvl3pPr>
      <a:lvl4pPr marL="1371600" indent="-336550" algn="l" rtl="0" fontAlgn="base">
        <a:spcBef>
          <a:spcPct val="20000"/>
        </a:spcBef>
        <a:spcAft>
          <a:spcPct val="0"/>
        </a:spcAft>
        <a:buClr>
          <a:srgbClr val="949FBF"/>
        </a:buClr>
        <a:buSzPct val="90000"/>
        <a:buFont typeface="Wingdings 2" pitchFamily="18" charset="2"/>
        <a:buChar char="Ü"/>
        <a:defRPr kern="1200">
          <a:solidFill>
            <a:schemeClr val="tx1"/>
          </a:solidFill>
          <a:latin typeface="+mn-lt"/>
          <a:ea typeface="+mn-ea"/>
          <a:cs typeface="+mn-cs"/>
        </a:defRPr>
      </a:lvl4pPr>
      <a:lvl5pPr marL="1720850" indent="-349250" algn="l" rtl="0" fontAlgn="base">
        <a:spcBef>
          <a:spcPct val="20000"/>
        </a:spcBef>
        <a:spcAft>
          <a:spcPct val="0"/>
        </a:spcAft>
        <a:buClr>
          <a:schemeClr val="bg2"/>
        </a:buClr>
        <a:buSzPct val="90000"/>
        <a:buFont typeface="Wingdings 2" pitchFamily="18" charset="2"/>
        <a:buChar char="Ü"/>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11.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oleObject12.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oleObject13.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oleObject" Target="../embeddings/oleObject14.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oleObject15.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16.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17.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oleObject" Target="../embeddings/oleObject18.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oleObject" Target="../embeddings/oleObject19.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oleObject" Target="../embeddings/oleObject20.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oleObject" Target="../embeddings/oleObject21.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oleObject" Target="../embeddings/oleObject22.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oleObject" Target="../embeddings/oleObject23.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oleObject" Target="../embeddings/oleObject24.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oleObject" Target="../embeddings/oleObject25.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oleObject" Target="../embeddings/oleObject26.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oleObject" Target="../embeddings/oleObject27.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oleObject" Target="../embeddings/oleObject28.bin"/></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oleObject" Target="../embeddings/oleObject29.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oleObject" Target="../embeddings/oleObject30.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3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32.v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33.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775"/>
            <a:ext cx="8513762" cy="2728913"/>
          </a:xfrm>
        </p:spPr>
        <p:txBody>
          <a:bodyPr rtlCol="0">
            <a:normAutofit fontScale="90000"/>
          </a:bodyPr>
          <a:lstStyle/>
          <a:p>
            <a:pPr fontAlgn="auto">
              <a:spcAft>
                <a:spcPts val="0"/>
              </a:spcAft>
              <a:defRPr/>
            </a:pPr>
            <a:r>
              <a:rPr lang="en-US" dirty="0" smtClean="0">
                <a:latin typeface="Gill Sans"/>
              </a:rPr>
              <a:t>Characteristics for Successful Music Teaching</a:t>
            </a:r>
            <a:endParaRPr lang="en-US" dirty="0">
              <a:latin typeface="Gill Sans"/>
            </a:endParaRPr>
          </a:p>
        </p:txBody>
      </p:sp>
      <p:sp>
        <p:nvSpPr>
          <p:cNvPr id="3" name="Subtitle 2"/>
          <p:cNvSpPr>
            <a:spLocks noGrp="1"/>
          </p:cNvSpPr>
          <p:nvPr>
            <p:ph type="subTitle" idx="1"/>
          </p:nvPr>
        </p:nvSpPr>
        <p:spPr>
          <a:xfrm>
            <a:off x="4554538" y="3643313"/>
            <a:ext cx="4416425" cy="1206500"/>
          </a:xfrm>
        </p:spPr>
        <p:txBody>
          <a:bodyPr rtlCol="0">
            <a:normAutofit fontScale="62500" lnSpcReduction="20000"/>
          </a:bodyPr>
          <a:lstStyle/>
          <a:p>
            <a:pPr fontAlgn="auto">
              <a:spcAft>
                <a:spcPts val="0"/>
              </a:spcAft>
              <a:defRPr/>
            </a:pPr>
            <a:r>
              <a:rPr lang="en-US" dirty="0" smtClean="0">
                <a:latin typeface="Gill Sans"/>
              </a:rPr>
              <a:t>The 2011 Survey of the NHDOE Requirements for Music Educator Certification</a:t>
            </a:r>
            <a:endParaRPr lang="en-US" dirty="0">
              <a:latin typeface="Gill Sans"/>
            </a:endParaRPr>
          </a:p>
        </p:txBody>
      </p:sp>
    </p:spTree>
  </p:cSld>
  <p:clrMapOvr>
    <a:masterClrMapping/>
  </p:clrMapOvr>
  <p:transition advTm="1535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2"/>
          <p:cNvSpPr>
            <a:spLocks noGrp="1"/>
          </p:cNvSpPr>
          <p:nvPr>
            <p:ph type="title"/>
          </p:nvPr>
        </p:nvSpPr>
        <p:spPr>
          <a:xfrm>
            <a:off x="457200" y="152400"/>
            <a:ext cx="8229600" cy="1054100"/>
          </a:xfrm>
        </p:spPr>
        <p:txBody>
          <a:bodyPr/>
          <a:lstStyle/>
          <a:p>
            <a:r>
              <a:rPr lang="en-US" smtClean="0"/>
              <a:t>Ability to Accompany</a:t>
            </a:r>
          </a:p>
        </p:txBody>
      </p:sp>
      <p:graphicFrame>
        <p:nvGraphicFramePr>
          <p:cNvPr id="28674" name="Content Placeholder 3"/>
          <p:cNvGraphicFramePr>
            <a:graphicFrameLocks noGrp="1"/>
          </p:cNvGraphicFramePr>
          <p:nvPr>
            <p:ph idx="1"/>
          </p:nvPr>
        </p:nvGraphicFramePr>
        <p:xfrm>
          <a:off x="989013" y="1206500"/>
          <a:ext cx="7165975" cy="4919663"/>
        </p:xfrm>
        <a:graphic>
          <a:graphicData uri="http://schemas.openxmlformats.org/presentationml/2006/ole">
            <p:oleObj spid="_x0000_s28674" r:id="rId4" imgW="7169517" imgH="4919898" progId="Excel.Chart.8">
              <p:embed/>
            </p:oleObj>
          </a:graphicData>
        </a:graphic>
      </p:graphicFrame>
    </p:spTree>
  </p:cSld>
  <p:clrMapOvr>
    <a:masterClrMapping/>
  </p:clrMapOvr>
  <p:transition advTm="26750">
    <p:cut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2"/>
          <p:cNvSpPr>
            <a:spLocks noGrp="1"/>
          </p:cNvSpPr>
          <p:nvPr>
            <p:ph type="title"/>
          </p:nvPr>
        </p:nvSpPr>
        <p:spPr>
          <a:xfrm>
            <a:off x="612775" y="217488"/>
            <a:ext cx="7918450" cy="735012"/>
          </a:xfrm>
        </p:spPr>
        <p:txBody>
          <a:bodyPr/>
          <a:lstStyle/>
          <a:p>
            <a:r>
              <a:rPr lang="en-US" smtClean="0"/>
              <a:t>Ability to Conduct</a:t>
            </a:r>
          </a:p>
        </p:txBody>
      </p:sp>
      <p:graphicFrame>
        <p:nvGraphicFramePr>
          <p:cNvPr id="30722" name="Content Placeholder 3"/>
          <p:cNvGraphicFramePr>
            <a:graphicFrameLocks noGrp="1"/>
          </p:cNvGraphicFramePr>
          <p:nvPr>
            <p:ph idx="1"/>
          </p:nvPr>
        </p:nvGraphicFramePr>
        <p:xfrm>
          <a:off x="989013" y="1096963"/>
          <a:ext cx="7165975" cy="5029200"/>
        </p:xfrm>
        <a:graphic>
          <a:graphicData uri="http://schemas.openxmlformats.org/presentationml/2006/ole">
            <p:oleObj spid="_x0000_s30722" r:id="rId4" imgW="7169517" imgH="5029636" progId="Excel.Chart.8">
              <p:embed/>
            </p:oleObj>
          </a:graphicData>
        </a:graphic>
      </p:graphicFrame>
    </p:spTree>
  </p:cSld>
  <p:clrMapOvr>
    <a:masterClrMapping/>
  </p:clrMapOvr>
  <p:transition advTm="25849">
    <p:cut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2"/>
          <p:cNvSpPr>
            <a:spLocks noGrp="1"/>
          </p:cNvSpPr>
          <p:nvPr>
            <p:ph type="title"/>
          </p:nvPr>
        </p:nvSpPr>
        <p:spPr>
          <a:xfrm>
            <a:off x="612775" y="144463"/>
            <a:ext cx="7918450" cy="735012"/>
          </a:xfrm>
        </p:spPr>
        <p:txBody>
          <a:bodyPr/>
          <a:lstStyle/>
          <a:p>
            <a:r>
              <a:rPr lang="en-US" smtClean="0"/>
              <a:t>Ability to plan and present</a:t>
            </a:r>
          </a:p>
        </p:txBody>
      </p:sp>
      <p:graphicFrame>
        <p:nvGraphicFramePr>
          <p:cNvPr id="32770" name="Content Placeholder 3"/>
          <p:cNvGraphicFramePr>
            <a:graphicFrameLocks noGrp="1"/>
          </p:cNvGraphicFramePr>
          <p:nvPr>
            <p:ph idx="1"/>
          </p:nvPr>
        </p:nvGraphicFramePr>
        <p:xfrm>
          <a:off x="989013" y="1052513"/>
          <a:ext cx="7165975" cy="5073650"/>
        </p:xfrm>
        <a:graphic>
          <a:graphicData uri="http://schemas.openxmlformats.org/presentationml/2006/ole">
            <p:oleObj spid="_x0000_s32770" r:id="rId4" imgW="7169517" imgH="5072312" progId="Excel.Chart.8">
              <p:embed/>
            </p:oleObj>
          </a:graphicData>
        </a:graphic>
      </p:graphicFrame>
    </p:spTree>
  </p:cSld>
  <p:clrMapOvr>
    <a:masterClrMapping/>
  </p:clrMapOvr>
  <p:transition advTm="25950">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100" y="292100"/>
            <a:ext cx="8564563" cy="1079500"/>
          </a:xfrm>
        </p:spPr>
        <p:txBody>
          <a:bodyPr rtlCol="0">
            <a:normAutofit fontScale="90000"/>
          </a:bodyPr>
          <a:lstStyle/>
          <a:p>
            <a:pPr fontAlgn="auto">
              <a:spcAft>
                <a:spcPts val="0"/>
              </a:spcAft>
              <a:defRPr/>
            </a:pPr>
            <a:r>
              <a:rPr lang="en-US" dirty="0" smtClean="0"/>
              <a:t>Crucial Skills rated higher than 40% in the Performance Ability Category</a:t>
            </a:r>
            <a:endParaRPr lang="en-US" dirty="0"/>
          </a:p>
        </p:txBody>
      </p:sp>
      <p:sp>
        <p:nvSpPr>
          <p:cNvPr id="34818" name="Content Placeholder 2"/>
          <p:cNvSpPr>
            <a:spLocks noGrp="1"/>
          </p:cNvSpPr>
          <p:nvPr>
            <p:ph idx="1"/>
          </p:nvPr>
        </p:nvSpPr>
        <p:spPr/>
        <p:txBody>
          <a:bodyPr/>
          <a:lstStyle/>
          <a:p>
            <a:r>
              <a:rPr lang="en-US" sz="1600" smtClean="0"/>
              <a:t>Ability to perform accurately and expressively from notation either vocally or instrumentally as a soloist and as a member of a musical ensemble (66.5%).</a:t>
            </a:r>
          </a:p>
          <a:p>
            <a:r>
              <a:rPr lang="en-US" sz="1600" smtClean="0"/>
              <a:t>Ability to accompany students on the piano, guitar or other instrument capable of playing a chordal accompaniment, and transpose as necessary (41.4%).</a:t>
            </a:r>
          </a:p>
          <a:p>
            <a:r>
              <a:rPr lang="en-US" sz="1600" smtClean="0"/>
              <a:t>Ability to conduct: Common beat patterns, meters and tempos; preparatory and down beats; entrances; fermatas and releases (76.8%).</a:t>
            </a:r>
          </a:p>
          <a:p>
            <a:r>
              <a:rPr lang="en-US" sz="1600" smtClean="0"/>
              <a:t>Ability to plan and present a musical performance, including selecting literature appropriate to the occasion and ability level of the students (89.2%).</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Important Skills rated higher than 40% in the Performance Ability Category</a:t>
            </a:r>
            <a:endParaRPr lang="en-US" dirty="0"/>
          </a:p>
        </p:txBody>
      </p:sp>
      <p:sp>
        <p:nvSpPr>
          <p:cNvPr id="35842" name="Content Placeholder 2"/>
          <p:cNvSpPr>
            <a:spLocks noGrp="1"/>
          </p:cNvSpPr>
          <p:nvPr>
            <p:ph idx="1"/>
          </p:nvPr>
        </p:nvSpPr>
        <p:spPr/>
        <p:txBody>
          <a:bodyPr/>
          <a:lstStyle/>
          <a:p>
            <a:r>
              <a:rPr lang="en-US" sz="1600" smtClean="0"/>
              <a:t>Ability to accompany students on the piano, guitar or other instrument capable of playing a chordal accompaniment, and transpose as necessary (40.9%).</a:t>
            </a:r>
          </a:p>
          <a:p>
            <a:r>
              <a:rPr lang="en-US" sz="1400" smtClean="0"/>
              <a:t>Ability to differentiate and correct individual parts (84.2%).</a:t>
            </a:r>
          </a:p>
          <a:p>
            <a:r>
              <a:rPr lang="en-US" sz="1400" smtClean="0"/>
              <a:t>Ability to recognize common musical genres, including, but not limited to: Symphony; Jazz Combo; Oratorio (51.7%).</a:t>
            </a:r>
          </a:p>
          <a:p>
            <a:r>
              <a:rPr lang="en-US" sz="1400" smtClean="0"/>
              <a:t>Ability to read &amp; write music accurately in traditional and non-traditional notations in a variety of clefs (62.1%).</a:t>
            </a:r>
          </a:p>
          <a:p>
            <a:r>
              <a:rPr lang="en-US" sz="1400" smtClean="0"/>
              <a:t>Ability to transpose from written pitch to concert sounding pitch and vice versa (56.7%).</a:t>
            </a:r>
          </a:p>
          <a:p>
            <a:r>
              <a:rPr lang="en-US" sz="1400" smtClean="0"/>
              <a:t>Ability to analyze formal and expressive elements in written music (44.3%).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36525"/>
            <a:ext cx="7918450" cy="706438"/>
          </a:xfrm>
        </p:spPr>
        <p:txBody>
          <a:bodyPr rtlCol="0">
            <a:normAutofit fontScale="90000"/>
          </a:bodyPr>
          <a:lstStyle/>
          <a:p>
            <a:pPr fontAlgn="auto">
              <a:spcAft>
                <a:spcPts val="0"/>
              </a:spcAft>
              <a:defRPr/>
            </a:pPr>
            <a:r>
              <a:rPr lang="en-US" dirty="0" smtClean="0"/>
              <a:t>Ability to hear accurately</a:t>
            </a:r>
            <a:endParaRPr lang="en-US" dirty="0"/>
          </a:p>
        </p:txBody>
      </p:sp>
      <p:graphicFrame>
        <p:nvGraphicFramePr>
          <p:cNvPr id="36866" name="Content Placeholder 3"/>
          <p:cNvGraphicFramePr>
            <a:graphicFrameLocks noGrp="1"/>
          </p:cNvGraphicFramePr>
          <p:nvPr>
            <p:ph idx="1"/>
          </p:nvPr>
        </p:nvGraphicFramePr>
        <p:xfrm>
          <a:off x="989013" y="998538"/>
          <a:ext cx="7165975" cy="5127625"/>
        </p:xfrm>
        <a:graphic>
          <a:graphicData uri="http://schemas.openxmlformats.org/presentationml/2006/ole">
            <p:oleObj spid="_x0000_s36866" r:id="rId4" imgW="7169517" imgH="5127180" progId="Excel.Chart.8">
              <p:embed/>
            </p:oleObj>
          </a:graphicData>
        </a:graphic>
      </p:graphicFrame>
    </p:spTree>
  </p:cSld>
  <p:clrMapOvr>
    <a:masterClrMapping/>
  </p:clrMapOvr>
  <p:transition advTm="26116">
    <p:cut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0"/>
            <a:ext cx="7918450" cy="1152525"/>
          </a:xfrm>
        </p:spPr>
        <p:txBody>
          <a:bodyPr rtlCol="0">
            <a:normAutofit fontScale="90000"/>
          </a:bodyPr>
          <a:lstStyle/>
          <a:p>
            <a:pPr fontAlgn="auto">
              <a:spcAft>
                <a:spcPts val="0"/>
              </a:spcAft>
              <a:defRPr/>
            </a:pPr>
            <a:r>
              <a:rPr lang="en-US" dirty="0" smtClean="0"/>
              <a:t>Ability to aurally recognize musical forms</a:t>
            </a:r>
            <a:endParaRPr lang="en-US" dirty="0"/>
          </a:p>
        </p:txBody>
      </p:sp>
      <p:graphicFrame>
        <p:nvGraphicFramePr>
          <p:cNvPr id="38914" name="Content Placeholder 3"/>
          <p:cNvGraphicFramePr>
            <a:graphicFrameLocks noGrp="1"/>
          </p:cNvGraphicFramePr>
          <p:nvPr>
            <p:ph idx="1"/>
          </p:nvPr>
        </p:nvGraphicFramePr>
        <p:xfrm>
          <a:off x="989013" y="1316038"/>
          <a:ext cx="7165975" cy="5368925"/>
        </p:xfrm>
        <a:graphic>
          <a:graphicData uri="http://schemas.openxmlformats.org/presentationml/2006/ole">
            <p:oleObj spid="_x0000_s38914" r:id="rId4" imgW="7169517" imgH="5371041" progId="Excel.Chart.8">
              <p:embed/>
            </p:oleObj>
          </a:graphicData>
        </a:graphic>
      </p:graphicFrame>
    </p:spTree>
  </p:cSld>
  <p:clrMapOvr>
    <a:masterClrMapping/>
  </p:clrMapOvr>
  <p:transition advTm="26866">
    <p:cut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612775" y="144463"/>
            <a:ext cx="7918450" cy="754062"/>
          </a:xfrm>
        </p:spPr>
        <p:txBody>
          <a:bodyPr/>
          <a:lstStyle/>
          <a:p>
            <a:r>
              <a:rPr lang="en-US" smtClean="0"/>
              <a:t>Ability to differentiate</a:t>
            </a:r>
          </a:p>
        </p:txBody>
      </p:sp>
      <p:graphicFrame>
        <p:nvGraphicFramePr>
          <p:cNvPr id="40962" name="Content Placeholder 3"/>
          <p:cNvGraphicFramePr>
            <a:graphicFrameLocks noGrp="1"/>
          </p:cNvGraphicFramePr>
          <p:nvPr>
            <p:ph idx="1"/>
          </p:nvPr>
        </p:nvGraphicFramePr>
        <p:xfrm>
          <a:off x="989013" y="898525"/>
          <a:ext cx="7165975" cy="5227638"/>
        </p:xfrm>
        <a:graphic>
          <a:graphicData uri="http://schemas.openxmlformats.org/presentationml/2006/ole">
            <p:oleObj spid="_x0000_s40962" r:id="rId4" imgW="7169517" imgH="5230821" progId="Excel.Chart.8">
              <p:embed/>
            </p:oleObj>
          </a:graphicData>
        </a:graphic>
      </p:graphicFrame>
    </p:spTree>
  </p:cSld>
  <p:clrMapOvr>
    <a:masterClrMapping/>
  </p:clrMapOvr>
  <p:transition advTm="26933">
    <p:cut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0"/>
            <a:ext cx="7918450" cy="1169988"/>
          </a:xfrm>
        </p:spPr>
        <p:txBody>
          <a:bodyPr rtlCol="0">
            <a:normAutofit fontScale="90000"/>
          </a:bodyPr>
          <a:lstStyle/>
          <a:p>
            <a:pPr fontAlgn="auto">
              <a:spcAft>
                <a:spcPts val="0"/>
              </a:spcAft>
              <a:defRPr/>
            </a:pPr>
            <a:r>
              <a:rPr lang="en-US" dirty="0" smtClean="0"/>
              <a:t>Ability to recognize common musical genres</a:t>
            </a:r>
            <a:endParaRPr lang="en-US" dirty="0"/>
          </a:p>
        </p:txBody>
      </p:sp>
      <p:graphicFrame>
        <p:nvGraphicFramePr>
          <p:cNvPr id="43010" name="Content Placeholder 3"/>
          <p:cNvGraphicFramePr>
            <a:graphicFrameLocks noGrp="1"/>
          </p:cNvGraphicFramePr>
          <p:nvPr>
            <p:ph idx="1"/>
          </p:nvPr>
        </p:nvGraphicFramePr>
        <p:xfrm>
          <a:off x="989013" y="1323975"/>
          <a:ext cx="7165975" cy="5343525"/>
        </p:xfrm>
        <a:graphic>
          <a:graphicData uri="http://schemas.openxmlformats.org/presentationml/2006/ole">
            <p:oleObj spid="_x0000_s43010" r:id="rId4" imgW="7169517" imgH="5346655" progId="Excel.Chart.8">
              <p:embed/>
            </p:oleObj>
          </a:graphicData>
        </a:graphic>
      </p:graphicFrame>
    </p:spTree>
  </p:cSld>
  <p:clrMapOvr>
    <a:masterClrMapping/>
  </p:clrMapOvr>
  <p:transition advTm="31449">
    <p:cut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0"/>
            <a:ext cx="7918450" cy="1062038"/>
          </a:xfrm>
        </p:spPr>
        <p:txBody>
          <a:bodyPr rtlCol="0">
            <a:normAutofit fontScale="90000"/>
          </a:bodyPr>
          <a:lstStyle/>
          <a:p>
            <a:pPr fontAlgn="auto">
              <a:spcAft>
                <a:spcPts val="0"/>
              </a:spcAft>
              <a:defRPr/>
            </a:pPr>
            <a:r>
              <a:rPr lang="en-US" dirty="0" smtClean="0"/>
              <a:t>Ability to read &amp; write music accurately</a:t>
            </a:r>
            <a:endParaRPr lang="en-US" dirty="0"/>
          </a:p>
        </p:txBody>
      </p:sp>
      <p:graphicFrame>
        <p:nvGraphicFramePr>
          <p:cNvPr id="45058" name="Content Placeholder 3"/>
          <p:cNvGraphicFramePr>
            <a:graphicFrameLocks noGrp="1"/>
          </p:cNvGraphicFramePr>
          <p:nvPr>
            <p:ph idx="1"/>
          </p:nvPr>
        </p:nvGraphicFramePr>
        <p:xfrm>
          <a:off x="989013" y="1397000"/>
          <a:ext cx="7165975" cy="5316538"/>
        </p:xfrm>
        <a:graphic>
          <a:graphicData uri="http://schemas.openxmlformats.org/presentationml/2006/ole">
            <p:oleObj spid="_x0000_s45058" r:id="rId4" imgW="7169517" imgH="5316173" progId="Excel.Chart.8">
              <p:embed/>
            </p:oleObj>
          </a:graphicData>
        </a:graphic>
      </p:graphicFrame>
    </p:spTree>
  </p:cSld>
  <p:clrMapOvr>
    <a:masterClrMapping/>
  </p:clrMapOvr>
  <p:transition advTm="26633">
    <p:cut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63513"/>
            <a:ext cx="7918450" cy="1208087"/>
          </a:xfrm>
        </p:spPr>
        <p:txBody>
          <a:bodyPr rtlCol="0">
            <a:normAutofit fontScale="90000"/>
          </a:bodyPr>
          <a:lstStyle/>
          <a:p>
            <a:pPr fontAlgn="auto">
              <a:spcAft>
                <a:spcPts val="0"/>
              </a:spcAft>
              <a:defRPr/>
            </a:pPr>
            <a:r>
              <a:rPr lang="en-US" sz="3556" b="1" i="1" dirty="0" smtClean="0"/>
              <a:t>Purpose Statement and Research Questions</a:t>
            </a:r>
            <a:r>
              <a:rPr lang="en-US" sz="4400" dirty="0" smtClean="0"/>
              <a:t/>
            </a:r>
            <a:br>
              <a:rPr lang="en-US" sz="4400" dirty="0" smtClean="0"/>
            </a:br>
            <a:endParaRPr lang="en-US" dirty="0"/>
          </a:p>
        </p:txBody>
      </p:sp>
      <p:sp>
        <p:nvSpPr>
          <p:cNvPr id="18434" name="Content Placeholder 2"/>
          <p:cNvSpPr>
            <a:spLocks noGrp="1"/>
          </p:cNvSpPr>
          <p:nvPr>
            <p:ph idx="1"/>
          </p:nvPr>
        </p:nvSpPr>
        <p:spPr>
          <a:xfrm>
            <a:off x="481013" y="1371600"/>
            <a:ext cx="7896225" cy="4970463"/>
          </a:xfrm>
        </p:spPr>
        <p:txBody>
          <a:bodyPr/>
          <a:lstStyle/>
          <a:p>
            <a:pPr algn="just">
              <a:lnSpc>
                <a:spcPct val="150000"/>
              </a:lnSpc>
              <a:buFont typeface="Wingdings 2" pitchFamily="18" charset="2"/>
              <a:buNone/>
            </a:pPr>
            <a:r>
              <a:rPr lang="en-US" sz="1600" smtClean="0"/>
              <a:t>       This study was designed to: (a) determine how professional New Hampshire music educators rate the State of New Hampshire Department of Education’s Standards for Certification in Music Education in terms of their relevance in preparing students to be successful music educators in the twenty first century and (b) find if there was a consensus in their input regarding areas for improvement in the certification requirements. The research questions included in this study were based upon: (a) The State of New Hampshire Department of Education Standards for Teacher Preparation- Music (Ed. 612.20) and (b) three open-ended questions: 1) what area of your music education preparation did you find most useful in the “real world?” 2) What area of your music education preparation did you find lacking in sufficient preparation for the “real world?” and 3) as an experienced educator, what advice would you give to a student entering a preparation program to become a music educator?</a:t>
            </a:r>
          </a:p>
        </p:txBody>
      </p:sp>
    </p:spTree>
  </p:cSld>
  <p:clrMapOvr>
    <a:masterClrMapping/>
  </p:clrMapOvr>
  <p:transition advTm="36116">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90500"/>
            <a:ext cx="7918450" cy="708025"/>
          </a:xfrm>
        </p:spPr>
        <p:txBody>
          <a:bodyPr rtlCol="0">
            <a:normAutofit fontScale="90000"/>
          </a:bodyPr>
          <a:lstStyle/>
          <a:p>
            <a:pPr fontAlgn="auto">
              <a:spcAft>
                <a:spcPts val="0"/>
              </a:spcAft>
              <a:defRPr/>
            </a:pPr>
            <a:r>
              <a:rPr lang="en-US" dirty="0" smtClean="0"/>
              <a:t>Ability to transpose</a:t>
            </a:r>
            <a:endParaRPr lang="en-US" dirty="0"/>
          </a:p>
        </p:txBody>
      </p:sp>
      <p:graphicFrame>
        <p:nvGraphicFramePr>
          <p:cNvPr id="47106" name="Content Placeholder 3"/>
          <p:cNvGraphicFramePr>
            <a:graphicFrameLocks noGrp="1"/>
          </p:cNvGraphicFramePr>
          <p:nvPr>
            <p:ph idx="1"/>
          </p:nvPr>
        </p:nvGraphicFramePr>
        <p:xfrm>
          <a:off x="989013" y="1016000"/>
          <a:ext cx="7165975" cy="5614988"/>
        </p:xfrm>
        <a:graphic>
          <a:graphicData uri="http://schemas.openxmlformats.org/presentationml/2006/ole">
            <p:oleObj spid="_x0000_s47106" r:id="rId4" imgW="7169517" imgH="5614903" progId="Excel.Chart.8">
              <p:embed/>
            </p:oleObj>
          </a:graphicData>
        </a:graphic>
      </p:graphicFrame>
    </p:spTree>
  </p:cSld>
  <p:clrMapOvr>
    <a:masterClrMapping/>
  </p:clrMapOvr>
  <p:transition advTm="26600">
    <p:cut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09538"/>
            <a:ext cx="7918450" cy="715962"/>
          </a:xfrm>
        </p:spPr>
        <p:txBody>
          <a:bodyPr rtlCol="0">
            <a:normAutofit fontScale="90000"/>
          </a:bodyPr>
          <a:lstStyle/>
          <a:p>
            <a:pPr fontAlgn="auto">
              <a:spcAft>
                <a:spcPts val="0"/>
              </a:spcAft>
              <a:defRPr/>
            </a:pPr>
            <a:r>
              <a:rPr lang="en-US" dirty="0" smtClean="0"/>
              <a:t>Ability to notate from listening</a:t>
            </a:r>
            <a:endParaRPr lang="en-US" dirty="0"/>
          </a:p>
        </p:txBody>
      </p:sp>
      <p:graphicFrame>
        <p:nvGraphicFramePr>
          <p:cNvPr id="49154" name="Content Placeholder 3"/>
          <p:cNvGraphicFramePr>
            <a:graphicFrameLocks noGrp="1"/>
          </p:cNvGraphicFramePr>
          <p:nvPr>
            <p:ph idx="1"/>
          </p:nvPr>
        </p:nvGraphicFramePr>
        <p:xfrm>
          <a:off x="779463" y="935038"/>
          <a:ext cx="7602537" cy="5805487"/>
        </p:xfrm>
        <a:graphic>
          <a:graphicData uri="http://schemas.openxmlformats.org/presentationml/2006/ole">
            <p:oleObj spid="_x0000_s49154" r:id="rId4" imgW="7602371" imgH="5809992" progId="Excel.Chart.8">
              <p:embed/>
            </p:oleObj>
          </a:graphicData>
        </a:graphic>
      </p:graphicFrame>
    </p:spTree>
  </p:cSld>
  <p:clrMapOvr>
    <a:masterClrMapping/>
  </p:clrMapOvr>
  <p:transition advTm="30966">
    <p:cut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36525"/>
            <a:ext cx="7918450" cy="725488"/>
          </a:xfrm>
        </p:spPr>
        <p:txBody>
          <a:bodyPr rtlCol="0">
            <a:normAutofit fontScale="90000"/>
          </a:bodyPr>
          <a:lstStyle/>
          <a:p>
            <a:pPr fontAlgn="auto">
              <a:spcAft>
                <a:spcPts val="0"/>
              </a:spcAft>
              <a:defRPr/>
            </a:pPr>
            <a:r>
              <a:rPr lang="en-US" dirty="0" smtClean="0"/>
              <a:t>Ability to analyze elements</a:t>
            </a:r>
            <a:endParaRPr lang="en-US" dirty="0"/>
          </a:p>
        </p:txBody>
      </p:sp>
      <p:graphicFrame>
        <p:nvGraphicFramePr>
          <p:cNvPr id="51202" name="Content Placeholder 3"/>
          <p:cNvGraphicFramePr>
            <a:graphicFrameLocks noGrp="1"/>
          </p:cNvGraphicFramePr>
          <p:nvPr>
            <p:ph idx="1"/>
          </p:nvPr>
        </p:nvGraphicFramePr>
        <p:xfrm>
          <a:off x="989013" y="1062038"/>
          <a:ext cx="7165975" cy="5668962"/>
        </p:xfrm>
        <a:graphic>
          <a:graphicData uri="http://schemas.openxmlformats.org/presentationml/2006/ole">
            <p:oleObj spid="_x0000_s51202" r:id="rId4" imgW="7169517" imgH="5669771" progId="Excel.Chart.8">
              <p:embed/>
            </p:oleObj>
          </a:graphicData>
        </a:graphic>
      </p:graphicFrame>
    </p:spTree>
  </p:cSld>
  <p:clrMapOvr>
    <a:masterClrMapping/>
  </p:clrMapOvr>
  <p:transition advTm="32683">
    <p:cut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612775" y="117475"/>
            <a:ext cx="7918450" cy="808038"/>
          </a:xfrm>
        </p:spPr>
        <p:txBody>
          <a:bodyPr/>
          <a:lstStyle/>
          <a:p>
            <a:r>
              <a:rPr lang="en-US" smtClean="0"/>
              <a:t>Ability to improvise</a:t>
            </a:r>
          </a:p>
        </p:txBody>
      </p:sp>
      <p:graphicFrame>
        <p:nvGraphicFramePr>
          <p:cNvPr id="53250" name="Content Placeholder 3"/>
          <p:cNvGraphicFramePr>
            <a:graphicFrameLocks noGrp="1"/>
          </p:cNvGraphicFramePr>
          <p:nvPr>
            <p:ph idx="1"/>
          </p:nvPr>
        </p:nvGraphicFramePr>
        <p:xfrm>
          <a:off x="989013" y="1116013"/>
          <a:ext cx="7165975" cy="5561012"/>
        </p:xfrm>
        <a:graphic>
          <a:graphicData uri="http://schemas.openxmlformats.org/presentationml/2006/ole">
            <p:oleObj spid="_x0000_s53250" r:id="rId4" imgW="7169517" imgH="5560034" progId="Excel.Chart.8">
              <p:embed/>
            </p:oleObj>
          </a:graphicData>
        </a:graphic>
      </p:graphicFrame>
    </p:spTree>
  </p:cSld>
  <p:clrMapOvr>
    <a:masterClrMapping/>
  </p:clrMapOvr>
  <p:transition advTm="31700">
    <p:cut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a:xfrm>
            <a:off x="612775" y="117475"/>
            <a:ext cx="7918450" cy="754063"/>
          </a:xfrm>
        </p:spPr>
        <p:txBody>
          <a:bodyPr/>
          <a:lstStyle/>
          <a:p>
            <a:r>
              <a:rPr lang="en-US" smtClean="0"/>
              <a:t>Ability to compose &amp; arrange</a:t>
            </a:r>
          </a:p>
        </p:txBody>
      </p:sp>
      <p:graphicFrame>
        <p:nvGraphicFramePr>
          <p:cNvPr id="55298" name="Content Placeholder 3"/>
          <p:cNvGraphicFramePr>
            <a:graphicFrameLocks noGrp="1"/>
          </p:cNvGraphicFramePr>
          <p:nvPr>
            <p:ph idx="1"/>
          </p:nvPr>
        </p:nvGraphicFramePr>
        <p:xfrm>
          <a:off x="989013" y="1069975"/>
          <a:ext cx="7165975" cy="5651500"/>
        </p:xfrm>
        <a:graphic>
          <a:graphicData uri="http://schemas.openxmlformats.org/presentationml/2006/ole">
            <p:oleObj spid="_x0000_s55298" r:id="rId4" imgW="7169517" imgH="5651482" progId="Excel.Chart.8">
              <p:embed/>
            </p:oleObj>
          </a:graphicData>
        </a:graphic>
      </p:graphicFrame>
    </p:spTree>
  </p:cSld>
  <p:clrMapOvr>
    <a:masterClrMapping/>
  </p:clrMapOvr>
  <p:transition advTm="31349">
    <p:cut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050" y="190500"/>
            <a:ext cx="8788400" cy="1181100"/>
          </a:xfrm>
        </p:spPr>
        <p:txBody>
          <a:bodyPr rtlCol="0">
            <a:normAutofit fontScale="90000"/>
          </a:bodyPr>
          <a:lstStyle/>
          <a:p>
            <a:pPr fontAlgn="auto">
              <a:spcAft>
                <a:spcPts val="0"/>
              </a:spcAft>
              <a:defRPr/>
            </a:pPr>
            <a:r>
              <a:rPr lang="en-US" dirty="0" smtClean="0"/>
              <a:t>Crucial Skills rated higher than 40% in the Theory &amp; Composition Category</a:t>
            </a:r>
            <a:endParaRPr lang="en-US" dirty="0"/>
          </a:p>
        </p:txBody>
      </p:sp>
      <p:sp>
        <p:nvSpPr>
          <p:cNvPr id="57346" name="Content Placeholder 2"/>
          <p:cNvSpPr>
            <a:spLocks noGrp="1"/>
          </p:cNvSpPr>
          <p:nvPr>
            <p:ph idx="1"/>
          </p:nvPr>
        </p:nvSpPr>
        <p:spPr>
          <a:xfrm>
            <a:off x="989013" y="1663700"/>
            <a:ext cx="7165975" cy="4462463"/>
          </a:xfrm>
        </p:spPr>
        <p:txBody>
          <a:bodyPr/>
          <a:lstStyle/>
          <a:p>
            <a:r>
              <a:rPr lang="en-US" sz="1400" smtClean="0"/>
              <a:t>Ability to hear accurately individual parts in musical pieces and their relative balance, intonation and harmonic function (77.8%).</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275" y="157163"/>
            <a:ext cx="8777288" cy="1214437"/>
          </a:xfrm>
        </p:spPr>
        <p:txBody>
          <a:bodyPr rtlCol="0">
            <a:normAutofit fontScale="90000"/>
          </a:bodyPr>
          <a:lstStyle/>
          <a:p>
            <a:pPr fontAlgn="auto">
              <a:spcAft>
                <a:spcPts val="0"/>
              </a:spcAft>
              <a:defRPr/>
            </a:pPr>
            <a:r>
              <a:rPr lang="en-US" dirty="0" smtClean="0"/>
              <a:t>Important Skills rated higher than 40% in the Theory &amp; Composition Category</a:t>
            </a:r>
            <a:endParaRPr lang="en-US" dirty="0"/>
          </a:p>
        </p:txBody>
      </p:sp>
      <p:sp>
        <p:nvSpPr>
          <p:cNvPr id="58370" name="Content Placeholder 2"/>
          <p:cNvSpPr>
            <a:spLocks noGrp="1"/>
          </p:cNvSpPr>
          <p:nvPr>
            <p:ph idx="1"/>
          </p:nvPr>
        </p:nvSpPr>
        <p:spPr/>
        <p:txBody>
          <a:bodyPr/>
          <a:lstStyle/>
          <a:p>
            <a:r>
              <a:rPr lang="en-US" sz="1400" smtClean="0"/>
              <a:t>Ability to aurally recognize musical forms, including, but not limited to: Theme and Variation; Binary and Ternary forms and Song (57.1%).</a:t>
            </a:r>
          </a:p>
          <a:p>
            <a:r>
              <a:rPr lang="en-US" sz="1400" smtClean="0"/>
              <a:t>Ability to recognize common musical genres, including, but not limited to: Symphony; Jazz Combo; Oratorio (41.4%).</a:t>
            </a:r>
          </a:p>
          <a:p>
            <a:r>
              <a:rPr lang="en-US" sz="1400" smtClean="0"/>
              <a:t>Ability to notate music from listening (52.7%).</a:t>
            </a:r>
          </a:p>
          <a:p>
            <a:r>
              <a:rPr lang="en-US" sz="1400" smtClean="0"/>
              <a:t>Ability to analyze formal and expressive elements in written music (43.3%).</a:t>
            </a:r>
          </a:p>
          <a:p>
            <a:r>
              <a:rPr lang="en-US" sz="1400" smtClean="0"/>
              <a:t>Ability to improvise harmonies to melodies, melodic variations, and melodies around a chord pattern (47.3%).</a:t>
            </a:r>
          </a:p>
          <a:p>
            <a:endParaRPr lang="en-US" sz="1400" smtClean="0"/>
          </a:p>
          <a:p>
            <a:endParaRPr lang="en-US" sz="1400" smtClean="0"/>
          </a:p>
          <a:p>
            <a:endParaRPr lang="en-US" sz="1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09538"/>
            <a:ext cx="7918450" cy="688975"/>
          </a:xfrm>
        </p:spPr>
        <p:txBody>
          <a:bodyPr rtlCol="0">
            <a:normAutofit fontScale="90000"/>
          </a:bodyPr>
          <a:lstStyle/>
          <a:p>
            <a:pPr fontAlgn="auto">
              <a:spcAft>
                <a:spcPts val="0"/>
              </a:spcAft>
              <a:defRPr/>
            </a:pPr>
            <a:r>
              <a:rPr lang="en-US" dirty="0" smtClean="0"/>
              <a:t>Ability to describe</a:t>
            </a:r>
            <a:endParaRPr lang="en-US" dirty="0"/>
          </a:p>
        </p:txBody>
      </p:sp>
      <p:graphicFrame>
        <p:nvGraphicFramePr>
          <p:cNvPr id="59394" name="Content Placeholder 3"/>
          <p:cNvGraphicFramePr>
            <a:graphicFrameLocks noGrp="1"/>
          </p:cNvGraphicFramePr>
          <p:nvPr>
            <p:ph idx="1"/>
          </p:nvPr>
        </p:nvGraphicFramePr>
        <p:xfrm>
          <a:off x="989013" y="906463"/>
          <a:ext cx="7165975" cy="5842000"/>
        </p:xfrm>
        <a:graphic>
          <a:graphicData uri="http://schemas.openxmlformats.org/presentationml/2006/ole">
            <p:oleObj spid="_x0000_s59394" r:id="rId4" imgW="7169517" imgH="5840474" progId="Excel.Chart.8">
              <p:embed/>
            </p:oleObj>
          </a:graphicData>
        </a:graphic>
      </p:graphicFrame>
    </p:spTree>
  </p:cSld>
  <p:clrMapOvr>
    <a:masterClrMapping/>
  </p:clrMapOvr>
  <p:transition advTm="36699">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612775" y="0"/>
            <a:ext cx="7918450" cy="771525"/>
          </a:xfrm>
        </p:spPr>
        <p:txBody>
          <a:bodyPr/>
          <a:lstStyle/>
          <a:p>
            <a:r>
              <a:rPr lang="en-US" smtClean="0"/>
              <a:t>Ability to recognize</a:t>
            </a:r>
          </a:p>
        </p:txBody>
      </p:sp>
      <p:graphicFrame>
        <p:nvGraphicFramePr>
          <p:cNvPr id="61442" name="Content Placeholder 3"/>
          <p:cNvGraphicFramePr>
            <a:graphicFrameLocks noGrp="1"/>
          </p:cNvGraphicFramePr>
          <p:nvPr>
            <p:ph idx="1"/>
          </p:nvPr>
        </p:nvGraphicFramePr>
        <p:xfrm>
          <a:off x="989013" y="915988"/>
          <a:ext cx="7165975" cy="5815012"/>
        </p:xfrm>
        <a:graphic>
          <a:graphicData uri="http://schemas.openxmlformats.org/presentationml/2006/ole">
            <p:oleObj spid="_x0000_s61442" r:id="rId4" imgW="7169517" imgH="5816088" progId="Excel.Chart.8">
              <p:embed/>
            </p:oleObj>
          </a:graphicData>
        </a:graphic>
      </p:graphicFrame>
    </p:spTree>
  </p:cSld>
  <p:clrMapOvr>
    <a:masterClrMapping/>
  </p:clrMapOvr>
  <p:transition advTm="2615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a:xfrm>
            <a:off x="612775" y="109538"/>
            <a:ext cx="7918450" cy="1079500"/>
          </a:xfrm>
        </p:spPr>
        <p:txBody>
          <a:bodyPr/>
          <a:lstStyle/>
          <a:p>
            <a:r>
              <a:rPr lang="en-US" smtClean="0"/>
              <a:t>Ability to relate</a:t>
            </a:r>
          </a:p>
        </p:txBody>
      </p:sp>
      <p:graphicFrame>
        <p:nvGraphicFramePr>
          <p:cNvPr id="63490" name="Content Placeholder 3"/>
          <p:cNvGraphicFramePr>
            <a:graphicFrameLocks noGrp="1"/>
          </p:cNvGraphicFramePr>
          <p:nvPr>
            <p:ph idx="1"/>
          </p:nvPr>
        </p:nvGraphicFramePr>
        <p:xfrm>
          <a:off x="844550" y="915988"/>
          <a:ext cx="7165975" cy="5797550"/>
        </p:xfrm>
        <a:graphic>
          <a:graphicData uri="http://schemas.openxmlformats.org/presentationml/2006/ole">
            <p:oleObj spid="_x0000_s63490" r:id="rId4" imgW="7169517" imgH="5797798" progId="Excel.Chart.8">
              <p:embed/>
            </p:oleObj>
          </a:graphicData>
        </a:graphic>
      </p:graphicFrame>
    </p:spTree>
  </p:cSld>
  <p:clrMapOvr>
    <a:masterClrMapping/>
  </p:clrMapOvr>
  <p:transition advTm="3085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Method</a:t>
            </a:r>
          </a:p>
        </p:txBody>
      </p:sp>
      <p:sp>
        <p:nvSpPr>
          <p:cNvPr id="19458" name="Content Placeholder 2"/>
          <p:cNvSpPr>
            <a:spLocks noGrp="1"/>
          </p:cNvSpPr>
          <p:nvPr>
            <p:ph idx="1"/>
          </p:nvPr>
        </p:nvSpPr>
        <p:spPr>
          <a:xfrm>
            <a:off x="838200" y="1685925"/>
            <a:ext cx="7316788" cy="4440238"/>
          </a:xfrm>
        </p:spPr>
        <p:txBody>
          <a:bodyPr/>
          <a:lstStyle/>
          <a:p>
            <a:pPr algn="just"/>
            <a:r>
              <a:rPr lang="en-US" smtClean="0"/>
              <a:t> The target population for this survey study was all elementary, middle and high school music educators in both public and private schools in the State of New Hampshire. The actual sampling frame consisted of all public and private New Hampshire elementary, middle and high school music educators identifiable through (a) district Web site searches, (b) existing New Hampshire Music Educators (NHMEA) and New Hampshire Band Directors (NHBDA) databases and (c) the New Hampshire Department of Education’s database of principals. A total of 317 music educators with publicly available e-mail contact information were found. There were a total of 203 respondents. </a:t>
            </a:r>
          </a:p>
        </p:txBody>
      </p:sp>
    </p:spTree>
  </p:cSld>
  <p:clrMapOvr>
    <a:masterClrMapping/>
  </p:clrMapOvr>
  <p:transition advTm="29233">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275" y="134938"/>
            <a:ext cx="8823325" cy="1236662"/>
          </a:xfrm>
        </p:spPr>
        <p:txBody>
          <a:bodyPr rtlCol="0">
            <a:normAutofit fontScale="90000"/>
          </a:bodyPr>
          <a:lstStyle/>
          <a:p>
            <a:pPr fontAlgn="auto">
              <a:spcAft>
                <a:spcPts val="0"/>
              </a:spcAft>
              <a:defRPr/>
            </a:pPr>
            <a:r>
              <a:rPr lang="en-US" dirty="0" smtClean="0"/>
              <a:t>Crucial Skills rated higher than 40% in the Knowledge of Music History &amp; Culture Category</a:t>
            </a:r>
            <a:endParaRPr lang="en-US" dirty="0"/>
          </a:p>
        </p:txBody>
      </p:sp>
      <p:sp>
        <p:nvSpPr>
          <p:cNvPr id="65538" name="Content Placeholder 2"/>
          <p:cNvSpPr>
            <a:spLocks noGrp="1"/>
          </p:cNvSpPr>
          <p:nvPr>
            <p:ph idx="1"/>
          </p:nvPr>
        </p:nvSpPr>
        <p:spPr>
          <a:xfrm>
            <a:off x="989013" y="2336800"/>
            <a:ext cx="7165975" cy="3789363"/>
          </a:xfrm>
        </p:spPr>
        <p:txBody>
          <a:bodyPr/>
          <a:lstStyle/>
          <a:p>
            <a:pPr algn="ctr"/>
            <a:r>
              <a:rPr lang="en-US" smtClean="0"/>
              <a:t>No crucial skills rated higher than 40%.</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rtlCol="0">
            <a:normAutofit fontScale="90000"/>
          </a:bodyPr>
          <a:lstStyle/>
          <a:p>
            <a:pPr fontAlgn="auto">
              <a:spcAft>
                <a:spcPts val="0"/>
              </a:spcAft>
              <a:defRPr/>
            </a:pPr>
            <a:r>
              <a:rPr lang="en-US" dirty="0" smtClean="0"/>
              <a:t>Important Skills rated higher than 40% in the Knowledge of Music History &amp; Culture Category</a:t>
            </a:r>
            <a:endParaRPr lang="en-US" dirty="0"/>
          </a:p>
        </p:txBody>
      </p:sp>
      <p:sp>
        <p:nvSpPr>
          <p:cNvPr id="66562" name="Content Placeholder 2"/>
          <p:cNvSpPr>
            <a:spLocks noGrp="1"/>
          </p:cNvSpPr>
          <p:nvPr>
            <p:ph idx="1"/>
          </p:nvPr>
        </p:nvSpPr>
        <p:spPr/>
        <p:txBody>
          <a:bodyPr/>
          <a:lstStyle/>
          <a:p>
            <a:r>
              <a:rPr lang="en-US" sz="1800" smtClean="0"/>
              <a:t>Ability to describe the history of Western art music (the history of American and European music from the Middle Ages to the present) (51.7%).</a:t>
            </a:r>
          </a:p>
          <a:p>
            <a:r>
              <a:rPr lang="en-US" sz="1800" smtClean="0"/>
              <a:t>Ability to recognize: Western art music; American music, including Jazz; World music (50.7%).</a:t>
            </a:r>
          </a:p>
          <a:p>
            <a:r>
              <a:rPr lang="en-US" sz="1800" smtClean="0"/>
              <a:t>Ability to relate your knowledge of music to other art forms, cultures and disciplines outside of the arts (45.3%).</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0"/>
            <a:ext cx="7918450" cy="1189038"/>
          </a:xfrm>
        </p:spPr>
        <p:txBody>
          <a:bodyPr rtlCol="0">
            <a:normAutofit fontScale="90000"/>
          </a:bodyPr>
          <a:lstStyle/>
          <a:p>
            <a:pPr fontAlgn="auto">
              <a:spcAft>
                <a:spcPts val="0"/>
              </a:spcAft>
              <a:defRPr/>
            </a:pPr>
            <a:r>
              <a:rPr lang="en-US" dirty="0" smtClean="0"/>
              <a:t>Teaching students to read &amp; write music</a:t>
            </a:r>
            <a:endParaRPr lang="en-US" dirty="0"/>
          </a:p>
        </p:txBody>
      </p:sp>
      <p:graphicFrame>
        <p:nvGraphicFramePr>
          <p:cNvPr id="67586" name="Content Placeholder 3"/>
          <p:cNvGraphicFramePr>
            <a:graphicFrameLocks noGrp="1"/>
          </p:cNvGraphicFramePr>
          <p:nvPr>
            <p:ph idx="1"/>
          </p:nvPr>
        </p:nvGraphicFramePr>
        <p:xfrm>
          <a:off x="989013" y="1306513"/>
          <a:ext cx="7165975" cy="5437187"/>
        </p:xfrm>
        <a:graphic>
          <a:graphicData uri="http://schemas.openxmlformats.org/presentationml/2006/ole">
            <p:oleObj spid="_x0000_s67586" r:id="rId4" imgW="7169517" imgH="5438103" progId="Excel.Chart.8">
              <p:embed/>
            </p:oleObj>
          </a:graphicData>
        </a:graphic>
      </p:graphicFrame>
    </p:spTree>
  </p:cSld>
  <p:clrMapOvr>
    <a:masterClrMapping/>
  </p:clrMapOvr>
  <p:transition advTm="26083">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a:xfrm>
            <a:off x="612775" y="136525"/>
            <a:ext cx="7918450" cy="752475"/>
          </a:xfrm>
        </p:spPr>
        <p:txBody>
          <a:bodyPr/>
          <a:lstStyle/>
          <a:p>
            <a:r>
              <a:rPr lang="en-US" smtClean="0"/>
              <a:t>Ability to guide students</a:t>
            </a:r>
          </a:p>
        </p:txBody>
      </p:sp>
      <p:graphicFrame>
        <p:nvGraphicFramePr>
          <p:cNvPr id="69634" name="Content Placeholder 3"/>
          <p:cNvGraphicFramePr>
            <a:graphicFrameLocks noGrp="1"/>
          </p:cNvGraphicFramePr>
          <p:nvPr>
            <p:ph idx="1"/>
          </p:nvPr>
        </p:nvGraphicFramePr>
        <p:xfrm>
          <a:off x="1252538" y="998538"/>
          <a:ext cx="7165975" cy="5741987"/>
        </p:xfrm>
        <a:graphic>
          <a:graphicData uri="http://schemas.openxmlformats.org/presentationml/2006/ole">
            <p:oleObj spid="_x0000_s69634" r:id="rId4" imgW="7169517" imgH="5742930" progId="Excel.Chart.8">
              <p:embed/>
            </p:oleObj>
          </a:graphicData>
        </a:graphic>
      </p:graphicFrame>
    </p:spTree>
  </p:cSld>
  <p:clrMapOvr>
    <a:masterClrMapping/>
  </p:clrMapOvr>
  <p:transition advTm="31549">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00025"/>
            <a:ext cx="7918450" cy="715963"/>
          </a:xfrm>
        </p:spPr>
        <p:txBody>
          <a:bodyPr rtlCol="0">
            <a:normAutofit fontScale="90000"/>
          </a:bodyPr>
          <a:lstStyle/>
          <a:p>
            <a:pPr fontAlgn="auto">
              <a:spcAft>
                <a:spcPts val="0"/>
              </a:spcAft>
              <a:defRPr/>
            </a:pPr>
            <a:r>
              <a:rPr lang="en-US" dirty="0" smtClean="0"/>
              <a:t>Ability to provide experiences</a:t>
            </a:r>
            <a:endParaRPr lang="en-US" dirty="0"/>
          </a:p>
        </p:txBody>
      </p:sp>
      <p:graphicFrame>
        <p:nvGraphicFramePr>
          <p:cNvPr id="71682" name="Content Placeholder 3"/>
          <p:cNvGraphicFramePr>
            <a:graphicFrameLocks noGrp="1"/>
          </p:cNvGraphicFramePr>
          <p:nvPr>
            <p:ph idx="1"/>
          </p:nvPr>
        </p:nvGraphicFramePr>
        <p:xfrm>
          <a:off x="989013" y="1052513"/>
          <a:ext cx="7165975" cy="5597525"/>
        </p:xfrm>
        <a:graphic>
          <a:graphicData uri="http://schemas.openxmlformats.org/presentationml/2006/ole">
            <p:oleObj spid="_x0000_s71682" r:id="rId4" imgW="7169517" imgH="5596613" progId="Excel.Chart.8">
              <p:embed/>
            </p:oleObj>
          </a:graphicData>
        </a:graphic>
      </p:graphicFrame>
    </p:spTree>
  </p:cSld>
  <p:clrMapOvr>
    <a:masterClrMapping/>
  </p:clrMapOvr>
  <p:transition advTm="35816">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a:xfrm>
            <a:off x="612775" y="0"/>
            <a:ext cx="7918450" cy="915988"/>
          </a:xfrm>
        </p:spPr>
        <p:txBody>
          <a:bodyPr/>
          <a:lstStyle/>
          <a:p>
            <a:r>
              <a:rPr lang="en-US" smtClean="0"/>
              <a:t>Understanding relationships</a:t>
            </a:r>
          </a:p>
        </p:txBody>
      </p:sp>
      <p:graphicFrame>
        <p:nvGraphicFramePr>
          <p:cNvPr id="73730" name="Content Placeholder 3"/>
          <p:cNvGraphicFramePr>
            <a:graphicFrameLocks noGrp="1"/>
          </p:cNvGraphicFramePr>
          <p:nvPr>
            <p:ph idx="1"/>
          </p:nvPr>
        </p:nvGraphicFramePr>
        <p:xfrm>
          <a:off x="952500" y="915988"/>
          <a:ext cx="7165975" cy="5768975"/>
        </p:xfrm>
        <a:graphic>
          <a:graphicData uri="http://schemas.openxmlformats.org/presentationml/2006/ole">
            <p:oleObj spid="_x0000_s73730" r:id="rId4" imgW="7169517" imgH="5773412" progId="Excel.Chart.8">
              <p:embed/>
            </p:oleObj>
          </a:graphicData>
        </a:graphic>
      </p:graphicFrame>
    </p:spTree>
  </p:cSld>
  <p:clrMapOvr>
    <a:masterClrMapping/>
  </p:clrMapOvr>
  <p:transition advTm="30633">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0"/>
            <a:ext cx="7918450" cy="1189038"/>
          </a:xfrm>
        </p:spPr>
        <p:txBody>
          <a:bodyPr rtlCol="0">
            <a:normAutofit fontScale="90000"/>
          </a:bodyPr>
          <a:lstStyle/>
          <a:p>
            <a:pPr fontAlgn="auto">
              <a:spcAft>
                <a:spcPts val="0"/>
              </a:spcAft>
              <a:defRPr/>
            </a:pPr>
            <a:r>
              <a:rPr lang="en-US" dirty="0" smtClean="0"/>
              <a:t>Understanding music’s relation to history &amp; culture</a:t>
            </a:r>
            <a:endParaRPr lang="en-US" dirty="0"/>
          </a:p>
        </p:txBody>
      </p:sp>
      <p:graphicFrame>
        <p:nvGraphicFramePr>
          <p:cNvPr id="75778" name="Content Placeholder 3"/>
          <p:cNvGraphicFramePr>
            <a:graphicFrameLocks noGrp="1"/>
          </p:cNvGraphicFramePr>
          <p:nvPr>
            <p:ph idx="1"/>
          </p:nvPr>
        </p:nvGraphicFramePr>
        <p:xfrm>
          <a:off x="989013" y="1370013"/>
          <a:ext cx="7165975" cy="5351462"/>
        </p:xfrm>
        <a:graphic>
          <a:graphicData uri="http://schemas.openxmlformats.org/presentationml/2006/ole">
            <p:oleObj spid="_x0000_s75778" r:id="rId4" imgW="7169517" imgH="5352752" progId="Excel.Chart.8">
              <p:embed/>
            </p:oleObj>
          </a:graphicData>
        </a:graphic>
      </p:graphicFrame>
    </p:spTree>
  </p:cSld>
  <p:clrMapOvr>
    <a:masterClrMapping/>
  </p:clrMapOvr>
  <p:transition advTm="26200">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0"/>
            <a:ext cx="7918450" cy="1179513"/>
          </a:xfrm>
        </p:spPr>
        <p:txBody>
          <a:bodyPr rtlCol="0">
            <a:normAutofit fontScale="90000"/>
          </a:bodyPr>
          <a:lstStyle/>
          <a:p>
            <a:pPr fontAlgn="auto">
              <a:spcAft>
                <a:spcPts val="0"/>
              </a:spcAft>
              <a:defRPr/>
            </a:pPr>
            <a:r>
              <a:rPr lang="en-US" dirty="0" smtClean="0"/>
              <a:t>Understanding of career opportunities</a:t>
            </a:r>
            <a:endParaRPr lang="en-US" dirty="0"/>
          </a:p>
        </p:txBody>
      </p:sp>
      <p:graphicFrame>
        <p:nvGraphicFramePr>
          <p:cNvPr id="77826" name="Content Placeholder 3"/>
          <p:cNvGraphicFramePr>
            <a:graphicFrameLocks noGrp="1"/>
          </p:cNvGraphicFramePr>
          <p:nvPr>
            <p:ph idx="1"/>
          </p:nvPr>
        </p:nvGraphicFramePr>
        <p:xfrm>
          <a:off x="989013" y="1370013"/>
          <a:ext cx="7165975" cy="5351462"/>
        </p:xfrm>
        <a:graphic>
          <a:graphicData uri="http://schemas.openxmlformats.org/presentationml/2006/ole">
            <p:oleObj spid="_x0000_s77826" r:id="rId4" imgW="7169517" imgH="5352752" progId="Excel.Chart.8">
              <p:embed/>
            </p:oleObj>
          </a:graphicData>
        </a:graphic>
      </p:graphicFrame>
    </p:spTree>
  </p:cSld>
  <p:clrMapOvr>
    <a:masterClrMapping/>
  </p:clrMapOvr>
  <p:transition advTm="31649">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a:xfrm>
            <a:off x="612775" y="0"/>
            <a:ext cx="7918450" cy="1371600"/>
          </a:xfrm>
        </p:spPr>
        <p:txBody>
          <a:bodyPr/>
          <a:lstStyle/>
          <a:p>
            <a:r>
              <a:rPr lang="en-US" smtClean="0"/>
              <a:t>Develop ability to sing &amp; perform</a:t>
            </a:r>
          </a:p>
        </p:txBody>
      </p:sp>
      <p:graphicFrame>
        <p:nvGraphicFramePr>
          <p:cNvPr id="79874" name="Content Placeholder 3"/>
          <p:cNvGraphicFramePr>
            <a:graphicFrameLocks noGrp="1"/>
          </p:cNvGraphicFramePr>
          <p:nvPr>
            <p:ph idx="1"/>
          </p:nvPr>
        </p:nvGraphicFramePr>
        <p:xfrm>
          <a:off x="0" y="1062038"/>
          <a:ext cx="8926513" cy="5795962"/>
        </p:xfrm>
        <a:graphic>
          <a:graphicData uri="http://schemas.openxmlformats.org/presentationml/2006/ole">
            <p:oleObj spid="_x0000_s79874" r:id="rId4" imgW="8925318" imgH="5797798" progId="Excel.Chart.8">
              <p:embed/>
            </p:oleObj>
          </a:graphicData>
        </a:graphic>
      </p:graphicFrame>
    </p:spTree>
  </p:cSld>
  <p:clrMapOvr>
    <a:masterClrMapping/>
  </p:clrMapOvr>
  <p:transition advTm="35733">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a:xfrm>
            <a:off x="236538" y="144463"/>
            <a:ext cx="8294687" cy="1227137"/>
          </a:xfrm>
        </p:spPr>
        <p:txBody>
          <a:bodyPr/>
          <a:lstStyle/>
          <a:p>
            <a:r>
              <a:rPr lang="en-US" smtClean="0"/>
              <a:t>Develop ability to play &amp; perform</a:t>
            </a:r>
          </a:p>
        </p:txBody>
      </p:sp>
      <p:graphicFrame>
        <p:nvGraphicFramePr>
          <p:cNvPr id="81922" name="Content Placeholder 3"/>
          <p:cNvGraphicFramePr>
            <a:graphicFrameLocks noGrp="1"/>
          </p:cNvGraphicFramePr>
          <p:nvPr>
            <p:ph idx="1"/>
          </p:nvPr>
        </p:nvGraphicFramePr>
        <p:xfrm>
          <a:off x="0" y="989013"/>
          <a:ext cx="9144000" cy="5641975"/>
        </p:xfrm>
        <a:graphic>
          <a:graphicData uri="http://schemas.openxmlformats.org/presentationml/2006/ole">
            <p:oleObj spid="_x0000_s81922" r:id="rId4" imgW="9144793" imgH="5645385" progId="Excel.Chart.8">
              <p:embed/>
            </p:oleObj>
          </a:graphicData>
        </a:graphic>
      </p:graphicFrame>
    </p:spTree>
  </p:cSld>
  <p:clrMapOvr>
    <a:masterClrMapping/>
  </p:clrMapOvr>
  <p:transition advTm="31366">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2"/>
          <p:cNvSpPr>
            <a:spLocks noGrp="1"/>
          </p:cNvSpPr>
          <p:nvPr>
            <p:ph type="title"/>
          </p:nvPr>
        </p:nvSpPr>
        <p:spPr/>
        <p:txBody>
          <a:bodyPr/>
          <a:lstStyle/>
          <a:p>
            <a:r>
              <a:rPr lang="en-US" sz="3200" smtClean="0"/>
              <a:t>203 Respondents from 317 Requests</a:t>
            </a:r>
          </a:p>
        </p:txBody>
      </p:sp>
      <p:graphicFrame>
        <p:nvGraphicFramePr>
          <p:cNvPr id="20482" name="Content Placeholder 3"/>
          <p:cNvGraphicFramePr>
            <a:graphicFrameLocks noGrp="1"/>
          </p:cNvGraphicFramePr>
          <p:nvPr>
            <p:ph idx="1"/>
          </p:nvPr>
        </p:nvGraphicFramePr>
        <p:xfrm>
          <a:off x="989013" y="2044700"/>
          <a:ext cx="7165975" cy="4081463"/>
        </p:xfrm>
        <a:graphic>
          <a:graphicData uri="http://schemas.openxmlformats.org/presentationml/2006/ole">
            <p:oleObj spid="_x0000_s20482" r:id="rId4" imgW="7169517" imgH="4084674" progId="Excel.Chart.8">
              <p:embed/>
            </p:oleObj>
          </a:graphicData>
        </a:graphic>
      </p:graphicFrame>
    </p:spTree>
  </p:cSld>
  <p:clrMapOvr>
    <a:masterClrMapping/>
  </p:clrMapOvr>
  <p:transition advTm="11066">
    <p:cut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0"/>
            <a:ext cx="7918450" cy="1152525"/>
          </a:xfrm>
        </p:spPr>
        <p:txBody>
          <a:bodyPr rtlCol="0">
            <a:normAutofit fontScale="90000"/>
          </a:bodyPr>
          <a:lstStyle/>
          <a:p>
            <a:pPr fontAlgn="auto">
              <a:spcAft>
                <a:spcPts val="0"/>
              </a:spcAft>
              <a:defRPr/>
            </a:pPr>
            <a:r>
              <a:rPr lang="en-US" dirty="0" smtClean="0"/>
              <a:t>Instruct, rehearse and evaluate vocalists</a:t>
            </a:r>
            <a:endParaRPr lang="en-US" dirty="0"/>
          </a:p>
        </p:txBody>
      </p:sp>
      <p:graphicFrame>
        <p:nvGraphicFramePr>
          <p:cNvPr id="83970" name="Content Placeholder 3"/>
          <p:cNvGraphicFramePr>
            <a:graphicFrameLocks noGrp="1"/>
          </p:cNvGraphicFramePr>
          <p:nvPr>
            <p:ph idx="1"/>
          </p:nvPr>
        </p:nvGraphicFramePr>
        <p:xfrm>
          <a:off x="0" y="1316038"/>
          <a:ext cx="9144000" cy="5432425"/>
        </p:xfrm>
        <a:graphic>
          <a:graphicData uri="http://schemas.openxmlformats.org/presentationml/2006/ole">
            <p:oleObj spid="_x0000_s83970" r:id="rId4" imgW="9144793" imgH="5432007" progId="Excel.Chart.8">
              <p:embed/>
            </p:oleObj>
          </a:graphicData>
        </a:graphic>
      </p:graphicFrame>
    </p:spTree>
  </p:cSld>
  <p:clrMapOvr>
    <a:masterClrMapping/>
  </p:clrMapOvr>
  <p:transition advTm="31366">
    <p:randomBa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0"/>
            <a:ext cx="7918450" cy="1125538"/>
          </a:xfrm>
        </p:spPr>
        <p:txBody>
          <a:bodyPr rtlCol="0">
            <a:normAutofit fontScale="90000"/>
          </a:bodyPr>
          <a:lstStyle/>
          <a:p>
            <a:pPr fontAlgn="auto">
              <a:spcAft>
                <a:spcPts val="0"/>
              </a:spcAft>
              <a:defRPr/>
            </a:pPr>
            <a:r>
              <a:rPr lang="en-US" dirty="0" smtClean="0"/>
              <a:t>Instruct, rehearse and evaluate instrumentalists</a:t>
            </a:r>
            <a:endParaRPr lang="en-US" dirty="0"/>
          </a:p>
        </p:txBody>
      </p:sp>
      <p:graphicFrame>
        <p:nvGraphicFramePr>
          <p:cNvPr id="86018" name="Content Placeholder 3"/>
          <p:cNvGraphicFramePr>
            <a:graphicFrameLocks noGrp="1"/>
          </p:cNvGraphicFramePr>
          <p:nvPr>
            <p:ph idx="1"/>
          </p:nvPr>
        </p:nvGraphicFramePr>
        <p:xfrm>
          <a:off x="0" y="1233488"/>
          <a:ext cx="9144000" cy="5624512"/>
        </p:xfrm>
        <a:graphic>
          <a:graphicData uri="http://schemas.openxmlformats.org/presentationml/2006/ole">
            <p:oleObj spid="_x0000_s86018" r:id="rId4" imgW="9144793" imgH="5627096" progId="Excel.Chart.8">
              <p:embed/>
            </p:oleObj>
          </a:graphicData>
        </a:graphic>
      </p:graphicFrame>
    </p:spTree>
  </p:cSld>
  <p:clrMapOvr>
    <a:masterClrMapping/>
  </p:clrMapOvr>
  <p:transition advTm="30950">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275" y="157163"/>
            <a:ext cx="8799513" cy="1214437"/>
          </a:xfrm>
        </p:spPr>
        <p:txBody>
          <a:bodyPr rtlCol="0">
            <a:normAutofit fontScale="90000"/>
          </a:bodyPr>
          <a:lstStyle/>
          <a:p>
            <a:pPr fontAlgn="auto">
              <a:spcAft>
                <a:spcPts val="0"/>
              </a:spcAft>
              <a:defRPr/>
            </a:pPr>
            <a:r>
              <a:rPr lang="en-US" dirty="0" smtClean="0"/>
              <a:t>Crucial Skills rated higher than 40% in the Musical Pedagogy Category</a:t>
            </a:r>
            <a:endParaRPr lang="en-US" dirty="0"/>
          </a:p>
        </p:txBody>
      </p:sp>
      <p:sp>
        <p:nvSpPr>
          <p:cNvPr id="88066" name="Content Placeholder 2"/>
          <p:cNvSpPr>
            <a:spLocks noGrp="1"/>
          </p:cNvSpPr>
          <p:nvPr>
            <p:ph idx="1"/>
          </p:nvPr>
        </p:nvSpPr>
        <p:spPr/>
        <p:txBody>
          <a:bodyPr/>
          <a:lstStyle/>
          <a:p>
            <a:r>
              <a:rPr lang="en-US" sz="1400" smtClean="0"/>
              <a:t>Ability to teach students to read &amp; write music in traditional and non-traditional notation (75.4%).</a:t>
            </a:r>
          </a:p>
          <a:p>
            <a:r>
              <a:rPr lang="en-US" sz="1400" smtClean="0"/>
              <a:t>Ability to guide students to express themselves musically through purposeful movement, improvisation, composition and arranging (50.2%).</a:t>
            </a:r>
          </a:p>
          <a:p>
            <a:r>
              <a:rPr lang="en-US" sz="1400" smtClean="0"/>
              <a:t>Ability to provide experiences for students in guided listening that will develop their ability to describe, analyze and evaluate music and musical performance (58.6%).</a:t>
            </a:r>
          </a:p>
          <a:p>
            <a:r>
              <a:rPr lang="en-US" sz="1400" smtClean="0"/>
              <a:t>Ability to develop in students an understanding of music in relation to history and culture (46.8%).</a:t>
            </a:r>
          </a:p>
          <a:p>
            <a:r>
              <a:rPr lang="en-US" sz="1400" smtClean="0"/>
              <a:t>Develop in students the ability to sing and perform expressively alone and with others at a beginning level in healthy, age appropriate ways with an understanding of: Tone production; Diction; Breathing; Posture; Varied repertoire; the extended range and general range of the voice, including the changing voice (77.3%).</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Crucial Skills rated higher than 40% in the Musical Pedagogy Category pg. 2</a:t>
            </a:r>
            <a:endParaRPr lang="en-US" dirty="0"/>
          </a:p>
        </p:txBody>
      </p:sp>
      <p:sp>
        <p:nvSpPr>
          <p:cNvPr id="89090" name="Content Placeholder 2"/>
          <p:cNvSpPr>
            <a:spLocks noGrp="1"/>
          </p:cNvSpPr>
          <p:nvPr>
            <p:ph idx="1"/>
          </p:nvPr>
        </p:nvSpPr>
        <p:spPr/>
        <p:txBody>
          <a:bodyPr/>
          <a:lstStyle/>
          <a:p>
            <a:r>
              <a:rPr lang="en-US" sz="1400" smtClean="0"/>
              <a:t>Develop in students the ability to play and perform expressively alone and with others at a beginning level on classroom instruments, including but not limited to pitched and un-pitched percussion instruments and recorders, and beginning band and orchestra instruments in healthy, age appropriate ways with an understanding of standard techniques of: Tone production; Articulation; Fingerings and Transposition for commonly used instruments (78.8%).</a:t>
            </a:r>
          </a:p>
          <a:p>
            <a:r>
              <a:rPr lang="en-US" sz="1400" smtClean="0"/>
              <a:t>Ability to instruct, rehearse and evaluate vocalists throughout their school career and in performance of choral music with knowledge of advanced techniques of: Tone production; Vocal techniques (Diction in English and foreign languages); Varied repertoire, including music in four parts, accompanied or not (63.5%).</a:t>
            </a:r>
          </a:p>
          <a:p>
            <a:r>
              <a:rPr lang="en-US" sz="1400" smtClean="0"/>
              <a:t>Ability to instruct, rehearse and evaluate instrumentalists throughout their school career and in band and orchestral performances an understanding of advanced techniques of: Tone production;  Articulation; Fingerings, including alternate fingerings; Transposition for less commonly used instruments (66.0%).</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6050"/>
            <a:ext cx="9144000" cy="1225550"/>
          </a:xfrm>
        </p:spPr>
        <p:txBody>
          <a:bodyPr rtlCol="0">
            <a:normAutofit fontScale="90000"/>
          </a:bodyPr>
          <a:lstStyle/>
          <a:p>
            <a:pPr fontAlgn="auto">
              <a:spcAft>
                <a:spcPts val="0"/>
              </a:spcAft>
              <a:defRPr/>
            </a:pPr>
            <a:r>
              <a:rPr lang="en-US" dirty="0" smtClean="0"/>
              <a:t>Important Skills rated higher than 40% in the Musical Pedagogy Category</a:t>
            </a:r>
            <a:endParaRPr lang="en-US" dirty="0"/>
          </a:p>
        </p:txBody>
      </p:sp>
      <p:sp>
        <p:nvSpPr>
          <p:cNvPr id="90114" name="Content Placeholder 2"/>
          <p:cNvSpPr>
            <a:spLocks noGrp="1"/>
          </p:cNvSpPr>
          <p:nvPr>
            <p:ph idx="1"/>
          </p:nvPr>
        </p:nvSpPr>
        <p:spPr/>
        <p:txBody>
          <a:bodyPr/>
          <a:lstStyle/>
          <a:p>
            <a:r>
              <a:rPr lang="en-US" sz="1600" smtClean="0"/>
              <a:t>Ability to guide students to express themselves musically through purposeful movement, improvisation, composition and arranging (41.9%). </a:t>
            </a:r>
          </a:p>
          <a:p>
            <a:r>
              <a:rPr lang="en-US" sz="1600" smtClean="0"/>
              <a:t>Ability to develop in students an understanding of music in relation to history and culture (41.9%).</a:t>
            </a:r>
          </a:p>
          <a:p>
            <a:r>
              <a:rPr lang="en-US" sz="1600" smtClean="0"/>
              <a:t> Ability to develop in students an understanding of relationships among music, the other arts, and disciplines outside of the arts (42.9%)</a:t>
            </a:r>
          </a:p>
          <a:p>
            <a:r>
              <a:rPr lang="en-US" sz="1600" smtClean="0"/>
              <a:t>.Ability to develop in students an understanding of career opportunities in the field of music (54.7%).</a:t>
            </a:r>
          </a:p>
          <a:p>
            <a:endParaRPr lang="en-US" sz="160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90500"/>
            <a:ext cx="7918450" cy="1181100"/>
          </a:xfrm>
        </p:spPr>
        <p:txBody>
          <a:bodyPr rtlCol="0">
            <a:normAutofit fontScale="90000"/>
          </a:bodyPr>
          <a:lstStyle/>
          <a:p>
            <a:pPr fontAlgn="auto">
              <a:spcAft>
                <a:spcPts val="0"/>
              </a:spcAft>
              <a:defRPr/>
            </a:pPr>
            <a:r>
              <a:rPr lang="en-US" dirty="0" smtClean="0"/>
              <a:t>Adapt methods, assess &amp; communicate progress</a:t>
            </a:r>
            <a:endParaRPr lang="en-US" dirty="0"/>
          </a:p>
        </p:txBody>
      </p:sp>
      <p:graphicFrame>
        <p:nvGraphicFramePr>
          <p:cNvPr id="91138" name="Content Placeholder 3"/>
          <p:cNvGraphicFramePr>
            <a:graphicFrameLocks noGrp="1"/>
          </p:cNvGraphicFramePr>
          <p:nvPr>
            <p:ph idx="1"/>
          </p:nvPr>
        </p:nvGraphicFramePr>
        <p:xfrm>
          <a:off x="989013" y="1560513"/>
          <a:ext cx="7165975" cy="5160962"/>
        </p:xfrm>
        <a:graphic>
          <a:graphicData uri="http://schemas.openxmlformats.org/presentationml/2006/ole">
            <p:oleObj spid="_x0000_s91138" r:id="rId4" imgW="7169517" imgH="5163760" progId="Excel.Chart.8">
              <p:embed/>
            </p:oleObj>
          </a:graphicData>
        </a:graphic>
      </p:graphicFrame>
    </p:spTree>
  </p:cSld>
  <p:clrMapOvr>
    <a:masterClrMapping/>
  </p:clrMapOvr>
  <p:transition advTm="36266">
    <p:cut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a:xfrm>
            <a:off x="612775" y="127000"/>
            <a:ext cx="7918450" cy="752475"/>
          </a:xfrm>
        </p:spPr>
        <p:txBody>
          <a:bodyPr/>
          <a:lstStyle/>
          <a:p>
            <a:r>
              <a:rPr lang="en-US" smtClean="0"/>
              <a:t>Describe &amp; advocate</a:t>
            </a:r>
          </a:p>
        </p:txBody>
      </p:sp>
      <p:graphicFrame>
        <p:nvGraphicFramePr>
          <p:cNvPr id="93186" name="Content Placeholder 3"/>
          <p:cNvGraphicFramePr>
            <a:graphicFrameLocks noGrp="1"/>
          </p:cNvGraphicFramePr>
          <p:nvPr>
            <p:ph idx="1"/>
          </p:nvPr>
        </p:nvGraphicFramePr>
        <p:xfrm>
          <a:off x="989013" y="1089025"/>
          <a:ext cx="7165975" cy="5595938"/>
        </p:xfrm>
        <a:graphic>
          <a:graphicData uri="http://schemas.openxmlformats.org/presentationml/2006/ole">
            <p:oleObj spid="_x0000_s93186" r:id="rId4" imgW="7169517" imgH="5596613" progId="Excel.Chart.8">
              <p:embed/>
            </p:oleObj>
          </a:graphicData>
        </a:graphic>
      </p:graphicFrame>
    </p:spTree>
  </p:cSld>
  <p:clrMapOvr>
    <a:masterClrMapping/>
  </p:clrMapOvr>
  <p:transition advTm="41399">
    <p:cut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050" y="157163"/>
            <a:ext cx="8777288" cy="1214437"/>
          </a:xfrm>
        </p:spPr>
        <p:txBody>
          <a:bodyPr rtlCol="0">
            <a:normAutofit fontScale="90000"/>
          </a:bodyPr>
          <a:lstStyle/>
          <a:p>
            <a:pPr fontAlgn="auto">
              <a:spcAft>
                <a:spcPts val="0"/>
              </a:spcAft>
              <a:defRPr/>
            </a:pPr>
            <a:r>
              <a:rPr lang="en-US" dirty="0" smtClean="0"/>
              <a:t>Crucial Skills rated higher than 40% in the Knowledge of Curriculum Category</a:t>
            </a:r>
            <a:endParaRPr lang="en-US" dirty="0"/>
          </a:p>
        </p:txBody>
      </p:sp>
      <p:sp>
        <p:nvSpPr>
          <p:cNvPr id="95234" name="Content Placeholder 2"/>
          <p:cNvSpPr>
            <a:spLocks noGrp="1"/>
          </p:cNvSpPr>
          <p:nvPr>
            <p:ph idx="1"/>
          </p:nvPr>
        </p:nvSpPr>
        <p:spPr/>
        <p:txBody>
          <a:bodyPr/>
          <a:lstStyle/>
          <a:p>
            <a:r>
              <a:rPr lang="en-US" sz="1400" smtClean="0"/>
              <a:t>Ability to use and apply various methods and materials to: Design and modify instruction for all learners; Continually assess individual and group learning; Communicate student progress to students and to parents (80.8%).</a:t>
            </a:r>
          </a:p>
          <a:p>
            <a:r>
              <a:rPr lang="en-US" sz="1400" smtClean="0"/>
              <a:t>Ability to describe and advocate for a comprehensive K-12 music program that is consistent with RSA 193-C:3 III (67.5%).</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7163"/>
            <a:ext cx="9144000" cy="1214437"/>
          </a:xfrm>
        </p:spPr>
        <p:txBody>
          <a:bodyPr rtlCol="0">
            <a:normAutofit fontScale="90000"/>
          </a:bodyPr>
          <a:lstStyle/>
          <a:p>
            <a:pPr fontAlgn="auto">
              <a:spcAft>
                <a:spcPts val="0"/>
              </a:spcAft>
              <a:defRPr/>
            </a:pPr>
            <a:r>
              <a:rPr lang="en-US" dirty="0" smtClean="0"/>
              <a:t>Important Skills rated higher than 40% in the Knowledge of Curriculum Category</a:t>
            </a:r>
            <a:endParaRPr lang="en-US" dirty="0"/>
          </a:p>
        </p:txBody>
      </p:sp>
      <p:sp>
        <p:nvSpPr>
          <p:cNvPr id="96258" name="Content Placeholder 2"/>
          <p:cNvSpPr>
            <a:spLocks noGrp="1"/>
          </p:cNvSpPr>
          <p:nvPr>
            <p:ph idx="1"/>
          </p:nvPr>
        </p:nvSpPr>
        <p:spPr/>
        <p:txBody>
          <a:bodyPr/>
          <a:lstStyle/>
          <a:p>
            <a:r>
              <a:rPr lang="en-US" smtClean="0"/>
              <a:t>No skills with a rating higher than 40% in this category.</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a:xfrm>
            <a:off x="612775" y="582613"/>
            <a:ext cx="7918450" cy="923925"/>
          </a:xfrm>
        </p:spPr>
        <p:txBody>
          <a:bodyPr/>
          <a:lstStyle/>
          <a:p>
            <a:r>
              <a:rPr lang="en-US" sz="2400" b="1" smtClean="0"/>
              <a:t>What area of your music education preparation did you find most useful in the "real world?”</a:t>
            </a:r>
            <a:endParaRPr lang="en-US" sz="2400" smtClean="0"/>
          </a:p>
        </p:txBody>
      </p:sp>
      <p:graphicFrame>
        <p:nvGraphicFramePr>
          <p:cNvPr id="97282" name="Content Placeholder 3"/>
          <p:cNvGraphicFramePr>
            <a:graphicFrameLocks noGrp="1"/>
          </p:cNvGraphicFramePr>
          <p:nvPr>
            <p:ph idx="1"/>
          </p:nvPr>
        </p:nvGraphicFramePr>
        <p:xfrm>
          <a:off x="471488" y="2044700"/>
          <a:ext cx="8204200" cy="4081463"/>
        </p:xfrm>
        <a:graphic>
          <a:graphicData uri="http://schemas.openxmlformats.org/presentationml/2006/ole">
            <p:oleObj spid="_x0000_s97282" r:id="rId3" imgW="8205927" imgH="4084674" progId="Excel.Chart.8">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890588"/>
          </a:xfrm>
        </p:spPr>
        <p:txBody>
          <a:bodyPr rtlCol="0">
            <a:normAutofit fontScale="90000"/>
          </a:bodyPr>
          <a:lstStyle/>
          <a:p>
            <a:pPr fontAlgn="auto">
              <a:spcAft>
                <a:spcPts val="0"/>
              </a:spcAft>
              <a:defRPr/>
            </a:pPr>
            <a:r>
              <a:rPr lang="en-US" sz="3200" dirty="0" smtClean="0">
                <a:latin typeface="Gill Sans"/>
                <a:cs typeface="Gill Sans"/>
              </a:rPr>
              <a:t>Current Teaching Assignment exclusive to one level</a:t>
            </a:r>
            <a:endParaRPr lang="en-US" sz="3200" dirty="0">
              <a:latin typeface="Gill Sans"/>
              <a:cs typeface="Gill Sans"/>
            </a:endParaRPr>
          </a:p>
        </p:txBody>
      </p:sp>
      <p:graphicFrame>
        <p:nvGraphicFramePr>
          <p:cNvPr id="4" name="Content Placeholder 3"/>
          <p:cNvGraphicFramePr>
            <a:graphicFrameLocks noGrp="1"/>
          </p:cNvGraphicFramePr>
          <p:nvPr>
            <p:ph idx="1"/>
          </p:nvPr>
        </p:nvGraphicFramePr>
        <p:xfrm>
          <a:off x="457200" y="2044700"/>
          <a:ext cx="8229600" cy="2200275"/>
        </p:xfrm>
        <a:graphic>
          <a:graphicData uri="http://schemas.openxmlformats.org/drawingml/2006/table">
            <a:tbl>
              <a:tblPr firstRow="1" bandRow="1">
                <a:tableStyleId>{5C22544A-7EE6-4342-B048-85BDC9FD1C3A}</a:tableStyleId>
              </a:tblPr>
              <a:tblGrid>
                <a:gridCol w="1179945"/>
                <a:gridCol w="774019"/>
                <a:gridCol w="752798"/>
                <a:gridCol w="788977"/>
                <a:gridCol w="788977"/>
                <a:gridCol w="788977"/>
                <a:gridCol w="788977"/>
                <a:gridCol w="788977"/>
                <a:gridCol w="788977"/>
                <a:gridCol w="788977"/>
              </a:tblGrid>
              <a:tr h="370840">
                <a:tc>
                  <a:txBody>
                    <a:bodyPr/>
                    <a:lstStyle/>
                    <a:p>
                      <a:endParaRPr lang="en-US" sz="1200" dirty="0"/>
                    </a:p>
                  </a:txBody>
                  <a:tcPr marL="79622" marR="79622"/>
                </a:tc>
                <a:tc>
                  <a:txBody>
                    <a:bodyPr/>
                    <a:lstStyle/>
                    <a:p>
                      <a:r>
                        <a:rPr lang="en-US" sz="1200" dirty="0" smtClean="0">
                          <a:latin typeface="Gill Sans"/>
                          <a:cs typeface="Gill Sans"/>
                        </a:rPr>
                        <a:t>General Music</a:t>
                      </a:r>
                      <a:endParaRPr lang="en-US" sz="1200" dirty="0">
                        <a:latin typeface="Gill Sans"/>
                        <a:cs typeface="Gill Sans"/>
                      </a:endParaRPr>
                    </a:p>
                  </a:txBody>
                  <a:tcPr marL="79622" marR="79622"/>
                </a:tc>
                <a:tc>
                  <a:txBody>
                    <a:bodyPr/>
                    <a:lstStyle/>
                    <a:p>
                      <a:r>
                        <a:rPr lang="en-US" sz="1200" dirty="0" smtClean="0">
                          <a:latin typeface="Gill Sans"/>
                          <a:cs typeface="Gill Sans"/>
                        </a:rPr>
                        <a:t>Choral </a:t>
                      </a:r>
                      <a:endParaRPr lang="en-US" sz="1200" dirty="0">
                        <a:latin typeface="Gill Sans"/>
                        <a:cs typeface="Gill Sans"/>
                      </a:endParaRPr>
                    </a:p>
                  </a:txBody>
                  <a:tcPr marL="79622" marR="79622"/>
                </a:tc>
                <a:tc>
                  <a:txBody>
                    <a:bodyPr/>
                    <a:lstStyle/>
                    <a:p>
                      <a:r>
                        <a:rPr lang="en-US" sz="1200" dirty="0" smtClean="0">
                          <a:latin typeface="Gill Sans"/>
                          <a:cs typeface="Gill Sans"/>
                        </a:rPr>
                        <a:t>Band</a:t>
                      </a:r>
                      <a:endParaRPr lang="en-US" sz="1200" dirty="0">
                        <a:latin typeface="Gill Sans"/>
                        <a:cs typeface="Gill Sans"/>
                      </a:endParaRPr>
                    </a:p>
                  </a:txBody>
                  <a:tcPr marL="79622" marR="79622"/>
                </a:tc>
                <a:tc>
                  <a:txBody>
                    <a:bodyPr/>
                    <a:lstStyle/>
                    <a:p>
                      <a:r>
                        <a:rPr lang="en-US" sz="1200" dirty="0" smtClean="0">
                          <a:latin typeface="Gill Sans"/>
                          <a:cs typeface="Gill Sans"/>
                        </a:rPr>
                        <a:t>String</a:t>
                      </a:r>
                      <a:endParaRPr lang="en-US" sz="1200" dirty="0">
                        <a:latin typeface="Gill Sans"/>
                        <a:cs typeface="Gill Sans"/>
                      </a:endParaRPr>
                    </a:p>
                  </a:txBody>
                  <a:tcPr marL="79622" marR="79622"/>
                </a:tc>
                <a:tc>
                  <a:txBody>
                    <a:bodyPr/>
                    <a:lstStyle/>
                    <a:p>
                      <a:r>
                        <a:rPr lang="en-US" sz="1200" dirty="0" smtClean="0">
                          <a:latin typeface="Gill Sans"/>
                          <a:cs typeface="Gill Sans"/>
                        </a:rPr>
                        <a:t>General/Choral</a:t>
                      </a:r>
                      <a:endParaRPr lang="en-US" sz="1200" dirty="0">
                        <a:latin typeface="Gill Sans"/>
                        <a:cs typeface="Gill Sans"/>
                      </a:endParaRPr>
                    </a:p>
                  </a:txBody>
                  <a:tcPr marL="79622" marR="79622"/>
                </a:tc>
                <a:tc>
                  <a:txBody>
                    <a:bodyPr/>
                    <a:lstStyle/>
                    <a:p>
                      <a:r>
                        <a:rPr lang="en-US" sz="1200" dirty="0" smtClean="0">
                          <a:latin typeface="Gill Sans"/>
                          <a:cs typeface="Gill Sans"/>
                        </a:rPr>
                        <a:t>General/Band</a:t>
                      </a:r>
                      <a:endParaRPr lang="en-US" sz="1200" dirty="0">
                        <a:latin typeface="Gill Sans"/>
                        <a:cs typeface="Gill Sans"/>
                      </a:endParaRPr>
                    </a:p>
                  </a:txBody>
                  <a:tcPr marL="79622" marR="79622"/>
                </a:tc>
                <a:tc>
                  <a:txBody>
                    <a:bodyPr/>
                    <a:lstStyle/>
                    <a:p>
                      <a:r>
                        <a:rPr lang="en-US" sz="1200" dirty="0" smtClean="0">
                          <a:latin typeface="Gill Sans"/>
                          <a:cs typeface="Gill Sans"/>
                        </a:rPr>
                        <a:t>General/ String</a:t>
                      </a:r>
                      <a:endParaRPr lang="en-US" sz="1200" dirty="0">
                        <a:latin typeface="Gill Sans"/>
                        <a:cs typeface="Gill Sans"/>
                      </a:endParaRPr>
                    </a:p>
                  </a:txBody>
                  <a:tcPr marL="79622" marR="79622"/>
                </a:tc>
                <a:tc>
                  <a:txBody>
                    <a:bodyPr/>
                    <a:lstStyle/>
                    <a:p>
                      <a:r>
                        <a:rPr lang="en-US" sz="1200" dirty="0" smtClean="0">
                          <a:latin typeface="Gill Sans"/>
                          <a:cs typeface="Gill Sans"/>
                        </a:rPr>
                        <a:t>All Aspects</a:t>
                      </a:r>
                      <a:endParaRPr lang="en-US" sz="1200" dirty="0">
                        <a:latin typeface="Gill Sans"/>
                        <a:cs typeface="Gill Sans"/>
                      </a:endParaRPr>
                    </a:p>
                  </a:txBody>
                  <a:tcPr marL="79622" marR="79622"/>
                </a:tc>
                <a:tc>
                  <a:txBody>
                    <a:bodyPr/>
                    <a:lstStyle/>
                    <a:p>
                      <a:r>
                        <a:rPr lang="en-US" sz="1200" dirty="0" smtClean="0">
                          <a:latin typeface="Gill Sans"/>
                          <a:cs typeface="Gill Sans"/>
                        </a:rPr>
                        <a:t>Total Count</a:t>
                      </a:r>
                      <a:endParaRPr lang="en-US" sz="1200" dirty="0">
                        <a:latin typeface="Gill Sans"/>
                        <a:cs typeface="Gill Sans"/>
                      </a:endParaRPr>
                    </a:p>
                  </a:txBody>
                  <a:tcPr marL="79622" marR="79622"/>
                </a:tc>
              </a:tr>
              <a:tr h="370840">
                <a:tc>
                  <a:txBody>
                    <a:bodyPr/>
                    <a:lstStyle/>
                    <a:p>
                      <a:r>
                        <a:rPr lang="en-US" sz="1200" dirty="0" smtClean="0">
                          <a:latin typeface="Gill Sans"/>
                          <a:cs typeface="Gill Sans"/>
                        </a:rPr>
                        <a:t>Elementary</a:t>
                      </a:r>
                      <a:endParaRPr lang="en-US" sz="1200" dirty="0">
                        <a:latin typeface="Gill Sans"/>
                        <a:cs typeface="Gill Sans"/>
                      </a:endParaRPr>
                    </a:p>
                  </a:txBody>
                  <a:tcPr marL="79622" marR="79622"/>
                </a:tc>
                <a:tc>
                  <a:txBody>
                    <a:bodyPr/>
                    <a:lstStyle/>
                    <a:p>
                      <a:r>
                        <a:rPr lang="en-US" sz="1200" b="1" dirty="0" smtClean="0">
                          <a:latin typeface="Gill Sans"/>
                          <a:cs typeface="Gill Sans"/>
                        </a:rPr>
                        <a:t>42.4%</a:t>
                      </a:r>
                    </a:p>
                    <a:p>
                      <a:r>
                        <a:rPr lang="en-US" sz="1200" b="1" dirty="0" smtClean="0">
                          <a:latin typeface="Gill Sans"/>
                          <a:cs typeface="Gill Sans"/>
                        </a:rPr>
                        <a:t>(28)</a:t>
                      </a:r>
                      <a:endParaRPr lang="en-US" sz="1200" b="1" dirty="0">
                        <a:latin typeface="Gill Sans"/>
                        <a:cs typeface="Gill Sans"/>
                      </a:endParaRPr>
                    </a:p>
                  </a:txBody>
                  <a:tcPr marL="79622" marR="79622"/>
                </a:tc>
                <a:tc>
                  <a:txBody>
                    <a:bodyPr/>
                    <a:lstStyle/>
                    <a:p>
                      <a:r>
                        <a:rPr lang="en-US" sz="1200" smtClean="0">
                          <a:latin typeface="Gill Sans"/>
                          <a:cs typeface="Gill Sans"/>
                        </a:rPr>
                        <a:t>0.0%</a:t>
                      </a:r>
                    </a:p>
                    <a:p>
                      <a:r>
                        <a:rPr lang="en-US" sz="1200" smtClean="0">
                          <a:latin typeface="Gill Sans"/>
                          <a:cs typeface="Gill Sans"/>
                        </a:rPr>
                        <a:t>(0)</a:t>
                      </a:r>
                      <a:endParaRPr lang="en-US" sz="1200" dirty="0">
                        <a:latin typeface="Gill Sans"/>
                        <a:cs typeface="Gill Sans"/>
                      </a:endParaRPr>
                    </a:p>
                  </a:txBody>
                  <a:tcPr marL="79622" marR="79622"/>
                </a:tc>
                <a:tc>
                  <a:txBody>
                    <a:bodyPr/>
                    <a:lstStyle/>
                    <a:p>
                      <a:r>
                        <a:rPr lang="en-US" sz="1200" dirty="0" smtClean="0">
                          <a:latin typeface="Gill Sans"/>
                          <a:cs typeface="Gill Sans"/>
                        </a:rPr>
                        <a:t>10.6%</a:t>
                      </a:r>
                    </a:p>
                    <a:p>
                      <a:r>
                        <a:rPr lang="en-US" sz="1200" dirty="0" smtClean="0">
                          <a:latin typeface="Gill Sans"/>
                          <a:cs typeface="Gill Sans"/>
                        </a:rPr>
                        <a:t>(7)</a:t>
                      </a:r>
                      <a:endParaRPr lang="en-US" sz="1200" dirty="0">
                        <a:latin typeface="Gill Sans"/>
                        <a:cs typeface="Gill Sans"/>
                      </a:endParaRPr>
                    </a:p>
                  </a:txBody>
                  <a:tcPr marL="79622" marR="79622"/>
                </a:tc>
                <a:tc>
                  <a:txBody>
                    <a:bodyPr/>
                    <a:lstStyle/>
                    <a:p>
                      <a:r>
                        <a:rPr lang="en-US" sz="1200" dirty="0" smtClean="0">
                          <a:latin typeface="Gill Sans"/>
                          <a:cs typeface="Gill Sans"/>
                        </a:rPr>
                        <a:t>3.0%</a:t>
                      </a:r>
                    </a:p>
                    <a:p>
                      <a:r>
                        <a:rPr lang="en-US" sz="1200" dirty="0" smtClean="0">
                          <a:latin typeface="Gill Sans"/>
                          <a:cs typeface="Gill Sans"/>
                        </a:rPr>
                        <a:t>(2)</a:t>
                      </a:r>
                      <a:endParaRPr lang="en-US" sz="1200" dirty="0">
                        <a:latin typeface="Gill Sans"/>
                        <a:cs typeface="Gill Sans"/>
                      </a:endParaRPr>
                    </a:p>
                  </a:txBody>
                  <a:tcPr marL="79622" marR="79622"/>
                </a:tc>
                <a:tc>
                  <a:txBody>
                    <a:bodyPr/>
                    <a:lstStyle/>
                    <a:p>
                      <a:r>
                        <a:rPr lang="en-US" sz="1200" dirty="0" smtClean="0">
                          <a:latin typeface="Gill Sans"/>
                          <a:cs typeface="Gill Sans"/>
                        </a:rPr>
                        <a:t>18.2%</a:t>
                      </a:r>
                    </a:p>
                    <a:p>
                      <a:r>
                        <a:rPr lang="en-US" sz="1200" dirty="0" smtClean="0">
                          <a:latin typeface="Gill Sans"/>
                          <a:cs typeface="Gill Sans"/>
                        </a:rPr>
                        <a:t>(12)</a:t>
                      </a:r>
                      <a:endParaRPr lang="en-US" sz="1200" dirty="0">
                        <a:latin typeface="Gill Sans"/>
                        <a:cs typeface="Gill Sans"/>
                      </a:endParaRPr>
                    </a:p>
                  </a:txBody>
                  <a:tcPr marL="79622" marR="79622"/>
                </a:tc>
                <a:tc>
                  <a:txBody>
                    <a:bodyPr/>
                    <a:lstStyle/>
                    <a:p>
                      <a:r>
                        <a:rPr lang="en-US" sz="1200" dirty="0" smtClean="0">
                          <a:latin typeface="Gill Sans"/>
                          <a:cs typeface="Gill Sans"/>
                        </a:rPr>
                        <a:t>9.1%</a:t>
                      </a:r>
                    </a:p>
                    <a:p>
                      <a:r>
                        <a:rPr lang="en-US" sz="1200" dirty="0" smtClean="0">
                          <a:latin typeface="Gill Sans"/>
                          <a:cs typeface="Gill Sans"/>
                        </a:rPr>
                        <a:t>(6)</a:t>
                      </a:r>
                      <a:endParaRPr lang="en-US" sz="1200" dirty="0">
                        <a:latin typeface="Gill Sans"/>
                        <a:cs typeface="Gill Sans"/>
                      </a:endParaRPr>
                    </a:p>
                  </a:txBody>
                  <a:tcPr marL="79622" marR="79622"/>
                </a:tc>
                <a:tc>
                  <a:txBody>
                    <a:bodyPr/>
                    <a:lstStyle/>
                    <a:p>
                      <a:r>
                        <a:rPr lang="en-US" sz="1200" dirty="0" smtClean="0">
                          <a:latin typeface="Gill Sans"/>
                          <a:cs typeface="Gill Sans"/>
                        </a:rPr>
                        <a:t>1.5%</a:t>
                      </a:r>
                    </a:p>
                    <a:p>
                      <a:r>
                        <a:rPr lang="en-US" sz="1200" dirty="0" smtClean="0">
                          <a:latin typeface="Gill Sans"/>
                          <a:cs typeface="Gill Sans"/>
                        </a:rPr>
                        <a:t>(1)</a:t>
                      </a:r>
                      <a:endParaRPr lang="en-US" sz="1200" dirty="0">
                        <a:latin typeface="Gill Sans"/>
                        <a:cs typeface="Gill Sans"/>
                      </a:endParaRPr>
                    </a:p>
                  </a:txBody>
                  <a:tcPr marL="79622" marR="79622"/>
                </a:tc>
                <a:tc>
                  <a:txBody>
                    <a:bodyPr/>
                    <a:lstStyle/>
                    <a:p>
                      <a:r>
                        <a:rPr lang="en-US" sz="1200" dirty="0" smtClean="0">
                          <a:latin typeface="Gill Sans"/>
                          <a:cs typeface="Gill Sans"/>
                        </a:rPr>
                        <a:t>15.2%</a:t>
                      </a:r>
                    </a:p>
                    <a:p>
                      <a:r>
                        <a:rPr lang="en-US" sz="1200" dirty="0" smtClean="0">
                          <a:latin typeface="Gill Sans"/>
                          <a:cs typeface="Gill Sans"/>
                        </a:rPr>
                        <a:t>(10)</a:t>
                      </a:r>
                      <a:endParaRPr lang="en-US" sz="1200" dirty="0">
                        <a:latin typeface="Gill Sans"/>
                        <a:cs typeface="Gill Sans"/>
                      </a:endParaRPr>
                    </a:p>
                  </a:txBody>
                  <a:tcPr marL="79622" marR="79622"/>
                </a:tc>
                <a:tc>
                  <a:txBody>
                    <a:bodyPr/>
                    <a:lstStyle/>
                    <a:p>
                      <a:r>
                        <a:rPr lang="en-US" sz="1200" dirty="0" smtClean="0">
                          <a:latin typeface="Gill Sans"/>
                          <a:cs typeface="Gill Sans"/>
                        </a:rPr>
                        <a:t>66</a:t>
                      </a:r>
                      <a:endParaRPr lang="en-US" sz="1200" dirty="0">
                        <a:latin typeface="Gill Sans"/>
                        <a:cs typeface="Gill Sans"/>
                      </a:endParaRPr>
                    </a:p>
                  </a:txBody>
                  <a:tcPr marL="79622" marR="79622"/>
                </a:tc>
              </a:tr>
              <a:tr h="370840">
                <a:tc>
                  <a:txBody>
                    <a:bodyPr/>
                    <a:lstStyle/>
                    <a:p>
                      <a:r>
                        <a:rPr lang="en-US" sz="1200" dirty="0" smtClean="0">
                          <a:latin typeface="Gill Sans"/>
                          <a:cs typeface="Gill Sans"/>
                        </a:rPr>
                        <a:t>Middle/</a:t>
                      </a:r>
                      <a:r>
                        <a:rPr lang="en-US" sz="1200" dirty="0" err="1" smtClean="0">
                          <a:latin typeface="Gill Sans"/>
                          <a:cs typeface="Gill Sans"/>
                        </a:rPr>
                        <a:t>Jr</a:t>
                      </a:r>
                      <a:r>
                        <a:rPr lang="en-US" sz="1200" dirty="0" smtClean="0">
                          <a:latin typeface="Gill Sans"/>
                          <a:cs typeface="Gill Sans"/>
                        </a:rPr>
                        <a:t>. High</a:t>
                      </a:r>
                      <a:endParaRPr lang="en-US" sz="1200" dirty="0">
                        <a:latin typeface="Gill Sans"/>
                        <a:cs typeface="Gill Sans"/>
                      </a:endParaRPr>
                    </a:p>
                  </a:txBody>
                  <a:tcPr marL="79622" marR="79622"/>
                </a:tc>
                <a:tc>
                  <a:txBody>
                    <a:bodyPr/>
                    <a:lstStyle/>
                    <a:p>
                      <a:r>
                        <a:rPr lang="en-US" sz="1200" dirty="0" smtClean="0">
                          <a:latin typeface="Gill Sans"/>
                          <a:cs typeface="Gill Sans"/>
                        </a:rPr>
                        <a:t>8.8%</a:t>
                      </a:r>
                    </a:p>
                    <a:p>
                      <a:r>
                        <a:rPr lang="en-US" sz="1200" dirty="0" smtClean="0">
                          <a:latin typeface="Gill Sans"/>
                          <a:cs typeface="Gill Sans"/>
                        </a:rPr>
                        <a:t>(5)</a:t>
                      </a:r>
                      <a:endParaRPr lang="en-US" sz="1200" dirty="0">
                        <a:latin typeface="Gill Sans"/>
                        <a:cs typeface="Gill Sans"/>
                      </a:endParaRPr>
                    </a:p>
                  </a:txBody>
                  <a:tcPr marL="79622" marR="79622"/>
                </a:tc>
                <a:tc>
                  <a:txBody>
                    <a:bodyPr/>
                    <a:lstStyle/>
                    <a:p>
                      <a:r>
                        <a:rPr lang="en-US" sz="1200" dirty="0" smtClean="0">
                          <a:latin typeface="Gill Sans"/>
                          <a:cs typeface="Gill Sans"/>
                        </a:rPr>
                        <a:t>14.0%</a:t>
                      </a:r>
                    </a:p>
                    <a:p>
                      <a:r>
                        <a:rPr lang="en-US" sz="1200" dirty="0" smtClean="0">
                          <a:latin typeface="Gill Sans"/>
                          <a:cs typeface="Gill Sans"/>
                        </a:rPr>
                        <a:t>(8)</a:t>
                      </a:r>
                      <a:endParaRPr lang="en-US" sz="1200" dirty="0">
                        <a:latin typeface="Gill Sans"/>
                        <a:cs typeface="Gill Sans"/>
                      </a:endParaRPr>
                    </a:p>
                  </a:txBody>
                  <a:tcPr marL="79622" marR="79622"/>
                </a:tc>
                <a:tc>
                  <a:txBody>
                    <a:bodyPr/>
                    <a:lstStyle/>
                    <a:p>
                      <a:r>
                        <a:rPr lang="en-US" sz="1200" b="1" dirty="0" smtClean="0">
                          <a:latin typeface="Gill Sans"/>
                          <a:cs typeface="Gill Sans"/>
                        </a:rPr>
                        <a:t>12.2%</a:t>
                      </a:r>
                    </a:p>
                    <a:p>
                      <a:r>
                        <a:rPr lang="en-US" sz="1200" b="1" dirty="0" smtClean="0">
                          <a:latin typeface="Gill Sans"/>
                          <a:cs typeface="Gill Sans"/>
                        </a:rPr>
                        <a:t>(6)</a:t>
                      </a:r>
                      <a:endParaRPr lang="en-US" sz="1200" b="1" dirty="0">
                        <a:latin typeface="Gill Sans"/>
                        <a:cs typeface="Gill Sans"/>
                      </a:endParaRPr>
                    </a:p>
                  </a:txBody>
                  <a:tcPr marL="79622" marR="79622"/>
                </a:tc>
                <a:tc>
                  <a:txBody>
                    <a:bodyPr/>
                    <a:lstStyle/>
                    <a:p>
                      <a:r>
                        <a:rPr lang="en-US" sz="1200" dirty="0" smtClean="0">
                          <a:latin typeface="Gill Sans"/>
                          <a:cs typeface="Gill Sans"/>
                        </a:rPr>
                        <a:t>3.5%</a:t>
                      </a:r>
                    </a:p>
                    <a:p>
                      <a:r>
                        <a:rPr lang="en-US" sz="1200" dirty="0" smtClean="0">
                          <a:latin typeface="Gill Sans"/>
                          <a:cs typeface="Gill Sans"/>
                        </a:rPr>
                        <a:t>(2)</a:t>
                      </a:r>
                      <a:endParaRPr lang="en-US" sz="1200" dirty="0">
                        <a:latin typeface="Gill Sans"/>
                        <a:cs typeface="Gill Sans"/>
                      </a:endParaRPr>
                    </a:p>
                  </a:txBody>
                  <a:tcPr marL="79622" marR="79622"/>
                </a:tc>
                <a:tc>
                  <a:txBody>
                    <a:bodyPr/>
                    <a:lstStyle/>
                    <a:p>
                      <a:r>
                        <a:rPr lang="en-US" sz="1200" dirty="0" smtClean="0">
                          <a:latin typeface="Gill Sans"/>
                          <a:cs typeface="Gill Sans"/>
                        </a:rPr>
                        <a:t>14.0%</a:t>
                      </a:r>
                    </a:p>
                    <a:p>
                      <a:r>
                        <a:rPr lang="en-US" sz="1200" dirty="0" smtClean="0">
                          <a:latin typeface="Gill Sans"/>
                          <a:cs typeface="Gill Sans"/>
                        </a:rPr>
                        <a:t>(8)</a:t>
                      </a:r>
                      <a:endParaRPr lang="en-US" sz="1200" dirty="0">
                        <a:latin typeface="Gill Sans"/>
                        <a:cs typeface="Gill Sans"/>
                      </a:endParaRPr>
                    </a:p>
                  </a:txBody>
                  <a:tcPr marL="79622" marR="79622"/>
                </a:tc>
                <a:tc>
                  <a:txBody>
                    <a:bodyPr/>
                    <a:lstStyle/>
                    <a:p>
                      <a:r>
                        <a:rPr lang="en-US" sz="1200" dirty="0" smtClean="0">
                          <a:latin typeface="Gill Sans"/>
                          <a:cs typeface="Gill Sans"/>
                        </a:rPr>
                        <a:t>19.3%</a:t>
                      </a:r>
                    </a:p>
                    <a:p>
                      <a:r>
                        <a:rPr lang="en-US" sz="1200" dirty="0" smtClean="0">
                          <a:latin typeface="Gill Sans"/>
                          <a:cs typeface="Gill Sans"/>
                        </a:rPr>
                        <a:t>(11)</a:t>
                      </a:r>
                      <a:endParaRPr lang="en-US" sz="1200" dirty="0">
                        <a:latin typeface="Gill Sans"/>
                        <a:cs typeface="Gill Sans"/>
                      </a:endParaRPr>
                    </a:p>
                  </a:txBody>
                  <a:tcPr marL="79622" marR="79622"/>
                </a:tc>
                <a:tc>
                  <a:txBody>
                    <a:bodyPr/>
                    <a:lstStyle/>
                    <a:p>
                      <a:r>
                        <a:rPr lang="en-US" sz="1200" dirty="0" smtClean="0">
                          <a:latin typeface="Gill Sans"/>
                          <a:cs typeface="Gill Sans"/>
                        </a:rPr>
                        <a:t>3.5%</a:t>
                      </a:r>
                    </a:p>
                    <a:p>
                      <a:r>
                        <a:rPr lang="en-US" sz="1200" dirty="0" smtClean="0">
                          <a:latin typeface="Gill Sans"/>
                          <a:cs typeface="Gill Sans"/>
                        </a:rPr>
                        <a:t>(2)</a:t>
                      </a:r>
                      <a:endParaRPr lang="en-US" sz="1200" dirty="0">
                        <a:latin typeface="Gill Sans"/>
                        <a:cs typeface="Gill Sans"/>
                      </a:endParaRPr>
                    </a:p>
                  </a:txBody>
                  <a:tcPr marL="79622" marR="79622"/>
                </a:tc>
                <a:tc>
                  <a:txBody>
                    <a:bodyPr/>
                    <a:lstStyle/>
                    <a:p>
                      <a:r>
                        <a:rPr lang="en-US" sz="1200" dirty="0" smtClean="0">
                          <a:latin typeface="Gill Sans"/>
                          <a:cs typeface="Gill Sans"/>
                        </a:rPr>
                        <a:t>15.8%</a:t>
                      </a:r>
                    </a:p>
                    <a:p>
                      <a:r>
                        <a:rPr lang="en-US" sz="1200" dirty="0" smtClean="0">
                          <a:latin typeface="Gill Sans"/>
                          <a:cs typeface="Gill Sans"/>
                        </a:rPr>
                        <a:t>(9)</a:t>
                      </a:r>
                      <a:endParaRPr lang="en-US" sz="1200" dirty="0">
                        <a:latin typeface="Gill Sans"/>
                        <a:cs typeface="Gill Sans"/>
                      </a:endParaRPr>
                    </a:p>
                  </a:txBody>
                  <a:tcPr marL="79622" marR="79622"/>
                </a:tc>
                <a:tc>
                  <a:txBody>
                    <a:bodyPr/>
                    <a:lstStyle/>
                    <a:p>
                      <a:r>
                        <a:rPr lang="en-US" sz="1200" dirty="0" smtClean="0">
                          <a:latin typeface="Gill Sans"/>
                          <a:cs typeface="Gill Sans"/>
                        </a:rPr>
                        <a:t>57</a:t>
                      </a:r>
                      <a:endParaRPr lang="en-US" sz="1200" dirty="0">
                        <a:latin typeface="Gill Sans"/>
                        <a:cs typeface="Gill Sans"/>
                      </a:endParaRPr>
                    </a:p>
                  </a:txBody>
                  <a:tcPr marL="79622" marR="79622"/>
                </a:tc>
              </a:tr>
              <a:tr h="370840">
                <a:tc>
                  <a:txBody>
                    <a:bodyPr/>
                    <a:lstStyle/>
                    <a:p>
                      <a:r>
                        <a:rPr lang="en-US" sz="1200" dirty="0" smtClean="0">
                          <a:latin typeface="Gill Sans"/>
                          <a:cs typeface="Gill Sans"/>
                        </a:rPr>
                        <a:t>High School</a:t>
                      </a:r>
                      <a:endParaRPr lang="en-US" sz="1200" dirty="0">
                        <a:latin typeface="Gill Sans"/>
                        <a:cs typeface="Gill Sans"/>
                      </a:endParaRPr>
                    </a:p>
                  </a:txBody>
                  <a:tcPr marL="79622" marR="79622"/>
                </a:tc>
                <a:tc>
                  <a:txBody>
                    <a:bodyPr/>
                    <a:lstStyle/>
                    <a:p>
                      <a:r>
                        <a:rPr lang="en-US" sz="1200" dirty="0" smtClean="0">
                          <a:latin typeface="Gill Sans"/>
                          <a:cs typeface="Gill Sans"/>
                        </a:rPr>
                        <a:t>0.0%</a:t>
                      </a:r>
                    </a:p>
                    <a:p>
                      <a:r>
                        <a:rPr lang="en-US" sz="1200" dirty="0" smtClean="0">
                          <a:latin typeface="Gill Sans"/>
                          <a:cs typeface="Gill Sans"/>
                        </a:rPr>
                        <a:t>(0)</a:t>
                      </a:r>
                      <a:endParaRPr lang="en-US" sz="1200" dirty="0">
                        <a:latin typeface="Gill Sans"/>
                        <a:cs typeface="Gill Sans"/>
                      </a:endParaRPr>
                    </a:p>
                  </a:txBody>
                  <a:tcPr marL="79622" marR="79622"/>
                </a:tc>
                <a:tc>
                  <a:txBody>
                    <a:bodyPr/>
                    <a:lstStyle/>
                    <a:p>
                      <a:r>
                        <a:rPr lang="en-US" sz="1200" dirty="0" smtClean="0">
                          <a:latin typeface="Gill Sans"/>
                          <a:cs typeface="Gill Sans"/>
                        </a:rPr>
                        <a:t>12.2%</a:t>
                      </a:r>
                    </a:p>
                    <a:p>
                      <a:r>
                        <a:rPr lang="en-US" sz="1200" dirty="0" smtClean="0">
                          <a:latin typeface="Gill Sans"/>
                          <a:cs typeface="Gill Sans"/>
                        </a:rPr>
                        <a:t>(6)</a:t>
                      </a:r>
                      <a:endParaRPr lang="en-US" sz="1200" dirty="0">
                        <a:latin typeface="Gill Sans"/>
                        <a:cs typeface="Gill Sans"/>
                      </a:endParaRPr>
                    </a:p>
                  </a:txBody>
                  <a:tcPr marL="79622" marR="79622"/>
                </a:tc>
                <a:tc>
                  <a:txBody>
                    <a:bodyPr/>
                    <a:lstStyle/>
                    <a:p>
                      <a:r>
                        <a:rPr lang="en-US" sz="1200" dirty="0" smtClean="0">
                          <a:latin typeface="Gill Sans"/>
                          <a:cs typeface="Gill Sans"/>
                        </a:rPr>
                        <a:t>12.2%</a:t>
                      </a:r>
                    </a:p>
                    <a:p>
                      <a:r>
                        <a:rPr lang="en-US" sz="1200" dirty="0" smtClean="0">
                          <a:latin typeface="Gill Sans"/>
                          <a:cs typeface="Gill Sans"/>
                        </a:rPr>
                        <a:t>(6)</a:t>
                      </a:r>
                      <a:endParaRPr lang="en-US" sz="1200" dirty="0">
                        <a:latin typeface="Gill Sans"/>
                        <a:cs typeface="Gill Sans"/>
                      </a:endParaRPr>
                    </a:p>
                  </a:txBody>
                  <a:tcPr marL="79622" marR="79622"/>
                </a:tc>
                <a:tc>
                  <a:txBody>
                    <a:bodyPr/>
                    <a:lstStyle/>
                    <a:p>
                      <a:r>
                        <a:rPr lang="en-US" sz="1200" dirty="0" smtClean="0">
                          <a:latin typeface="Gill Sans"/>
                          <a:cs typeface="Gill Sans"/>
                        </a:rPr>
                        <a:t>4.1%</a:t>
                      </a:r>
                    </a:p>
                    <a:p>
                      <a:r>
                        <a:rPr lang="en-US" sz="1200" dirty="0" smtClean="0">
                          <a:latin typeface="Gill Sans"/>
                          <a:cs typeface="Gill Sans"/>
                        </a:rPr>
                        <a:t>(2)</a:t>
                      </a:r>
                      <a:endParaRPr lang="en-US" sz="1200" dirty="0">
                        <a:latin typeface="Gill Sans"/>
                        <a:cs typeface="Gill Sans"/>
                      </a:endParaRPr>
                    </a:p>
                  </a:txBody>
                  <a:tcPr marL="79622" marR="79622"/>
                </a:tc>
                <a:tc>
                  <a:txBody>
                    <a:bodyPr/>
                    <a:lstStyle/>
                    <a:p>
                      <a:r>
                        <a:rPr lang="en-US" sz="1200" dirty="0" smtClean="0">
                          <a:latin typeface="Gill Sans"/>
                          <a:cs typeface="Gill Sans"/>
                        </a:rPr>
                        <a:t>22.4%</a:t>
                      </a:r>
                    </a:p>
                    <a:p>
                      <a:r>
                        <a:rPr lang="en-US" sz="1200" dirty="0" smtClean="0">
                          <a:latin typeface="Gill Sans"/>
                          <a:cs typeface="Gill Sans"/>
                        </a:rPr>
                        <a:t>(11)</a:t>
                      </a:r>
                      <a:endParaRPr lang="en-US" sz="1200" dirty="0">
                        <a:latin typeface="Gill Sans"/>
                        <a:cs typeface="Gill Sans"/>
                      </a:endParaRPr>
                    </a:p>
                  </a:txBody>
                  <a:tcPr marL="79622" marR="79622"/>
                </a:tc>
                <a:tc>
                  <a:txBody>
                    <a:bodyPr/>
                    <a:lstStyle/>
                    <a:p>
                      <a:r>
                        <a:rPr lang="en-US" sz="1200" b="1" dirty="0" smtClean="0">
                          <a:latin typeface="Gill Sans"/>
                          <a:cs typeface="Gill Sans"/>
                        </a:rPr>
                        <a:t>32.7%</a:t>
                      </a:r>
                    </a:p>
                    <a:p>
                      <a:r>
                        <a:rPr lang="en-US" sz="1200" b="1" dirty="0" smtClean="0">
                          <a:latin typeface="Gill Sans"/>
                          <a:cs typeface="Gill Sans"/>
                        </a:rPr>
                        <a:t>(16)</a:t>
                      </a:r>
                      <a:endParaRPr lang="en-US" sz="1200" b="1" dirty="0">
                        <a:latin typeface="Gill Sans"/>
                        <a:cs typeface="Gill Sans"/>
                      </a:endParaRPr>
                    </a:p>
                  </a:txBody>
                  <a:tcPr marL="79622" marR="79622"/>
                </a:tc>
                <a:tc>
                  <a:txBody>
                    <a:bodyPr/>
                    <a:lstStyle/>
                    <a:p>
                      <a:r>
                        <a:rPr lang="en-US" sz="1200" dirty="0" smtClean="0">
                          <a:latin typeface="Gill Sans"/>
                          <a:cs typeface="Gill Sans"/>
                        </a:rPr>
                        <a:t>0.0%</a:t>
                      </a:r>
                    </a:p>
                    <a:p>
                      <a:r>
                        <a:rPr lang="en-US" sz="1200" dirty="0" smtClean="0">
                          <a:latin typeface="Gill Sans"/>
                          <a:cs typeface="Gill Sans"/>
                        </a:rPr>
                        <a:t>(0)</a:t>
                      </a:r>
                      <a:endParaRPr lang="en-US" sz="1200" dirty="0">
                        <a:latin typeface="Gill Sans"/>
                        <a:cs typeface="Gill Sans"/>
                      </a:endParaRPr>
                    </a:p>
                  </a:txBody>
                  <a:tcPr marL="79622" marR="79622"/>
                </a:tc>
                <a:tc>
                  <a:txBody>
                    <a:bodyPr/>
                    <a:lstStyle/>
                    <a:p>
                      <a:r>
                        <a:rPr lang="en-US" sz="1200" dirty="0" smtClean="0">
                          <a:latin typeface="Gill Sans"/>
                          <a:cs typeface="Gill Sans"/>
                        </a:rPr>
                        <a:t>16.3%</a:t>
                      </a:r>
                    </a:p>
                    <a:p>
                      <a:r>
                        <a:rPr lang="en-US" sz="1200" dirty="0" smtClean="0">
                          <a:latin typeface="Gill Sans"/>
                          <a:cs typeface="Gill Sans"/>
                        </a:rPr>
                        <a:t>(8)</a:t>
                      </a:r>
                      <a:endParaRPr lang="en-US" sz="1200" dirty="0">
                        <a:latin typeface="Gill Sans"/>
                        <a:cs typeface="Gill Sans"/>
                      </a:endParaRPr>
                    </a:p>
                  </a:txBody>
                  <a:tcPr marL="79622" marR="79622"/>
                </a:tc>
                <a:tc>
                  <a:txBody>
                    <a:bodyPr/>
                    <a:lstStyle/>
                    <a:p>
                      <a:r>
                        <a:rPr lang="en-US" sz="1200" dirty="0" smtClean="0">
                          <a:latin typeface="Gill Sans"/>
                          <a:cs typeface="Gill Sans"/>
                        </a:rPr>
                        <a:t>49</a:t>
                      </a:r>
                      <a:endParaRPr lang="en-US" sz="1200" dirty="0">
                        <a:latin typeface="Gill Sans"/>
                        <a:cs typeface="Gill Sans"/>
                      </a:endParaRPr>
                    </a:p>
                  </a:txBody>
                  <a:tcPr marL="79622" marR="79622"/>
                </a:tc>
              </a:tr>
              <a:tr h="370840">
                <a:tc>
                  <a:txBody>
                    <a:bodyPr/>
                    <a:lstStyle/>
                    <a:p>
                      <a:endParaRPr lang="en-US" sz="1200" dirty="0">
                        <a:latin typeface="Gill Sans"/>
                        <a:cs typeface="Gill Sans"/>
                      </a:endParaRPr>
                    </a:p>
                  </a:txBody>
                  <a:tcPr marL="79622" marR="79622"/>
                </a:tc>
                <a:tc>
                  <a:txBody>
                    <a:bodyPr/>
                    <a:lstStyle/>
                    <a:p>
                      <a:endParaRPr lang="en-US" sz="1200" dirty="0">
                        <a:latin typeface="Gill Sans"/>
                        <a:cs typeface="Gill Sans"/>
                      </a:endParaRPr>
                    </a:p>
                  </a:txBody>
                  <a:tcPr marL="79622" marR="79622"/>
                </a:tc>
                <a:tc>
                  <a:txBody>
                    <a:bodyPr/>
                    <a:lstStyle/>
                    <a:p>
                      <a:endParaRPr lang="en-US" sz="1200" dirty="0">
                        <a:latin typeface="Gill Sans"/>
                        <a:cs typeface="Gill Sans"/>
                      </a:endParaRPr>
                    </a:p>
                  </a:txBody>
                  <a:tcPr marL="79622" marR="79622"/>
                </a:tc>
                <a:tc>
                  <a:txBody>
                    <a:bodyPr/>
                    <a:lstStyle/>
                    <a:p>
                      <a:endParaRPr lang="en-US" sz="1200" dirty="0">
                        <a:latin typeface="Gill Sans"/>
                        <a:cs typeface="Gill Sans"/>
                      </a:endParaRPr>
                    </a:p>
                  </a:txBody>
                  <a:tcPr marL="79622" marR="79622"/>
                </a:tc>
                <a:tc>
                  <a:txBody>
                    <a:bodyPr/>
                    <a:lstStyle/>
                    <a:p>
                      <a:endParaRPr lang="en-US" sz="1200" dirty="0">
                        <a:latin typeface="Gill Sans"/>
                        <a:cs typeface="Gill Sans"/>
                      </a:endParaRPr>
                    </a:p>
                  </a:txBody>
                  <a:tcPr marL="79622" marR="79622"/>
                </a:tc>
                <a:tc>
                  <a:txBody>
                    <a:bodyPr/>
                    <a:lstStyle/>
                    <a:p>
                      <a:endParaRPr lang="en-US" sz="1200" dirty="0">
                        <a:latin typeface="Gill Sans"/>
                        <a:cs typeface="Gill Sans"/>
                      </a:endParaRPr>
                    </a:p>
                  </a:txBody>
                  <a:tcPr marL="79622" marR="79622"/>
                </a:tc>
                <a:tc>
                  <a:txBody>
                    <a:bodyPr/>
                    <a:lstStyle/>
                    <a:p>
                      <a:endParaRPr lang="en-US" sz="1200" dirty="0">
                        <a:latin typeface="Gill Sans"/>
                        <a:cs typeface="Gill Sans"/>
                      </a:endParaRPr>
                    </a:p>
                  </a:txBody>
                  <a:tcPr marL="79622" marR="79622"/>
                </a:tc>
                <a:tc>
                  <a:txBody>
                    <a:bodyPr/>
                    <a:lstStyle/>
                    <a:p>
                      <a:endParaRPr lang="en-US" sz="1200" dirty="0">
                        <a:latin typeface="Gill Sans"/>
                        <a:cs typeface="Gill Sans"/>
                      </a:endParaRPr>
                    </a:p>
                  </a:txBody>
                  <a:tcPr marL="79622" marR="79622"/>
                </a:tc>
                <a:tc>
                  <a:txBody>
                    <a:bodyPr/>
                    <a:lstStyle/>
                    <a:p>
                      <a:r>
                        <a:rPr lang="en-US" sz="1200" dirty="0" smtClean="0">
                          <a:latin typeface="Gill Sans"/>
                          <a:cs typeface="Gill Sans"/>
                        </a:rPr>
                        <a:t>Replied:</a:t>
                      </a:r>
                      <a:endParaRPr lang="en-US" sz="1200" dirty="0">
                        <a:latin typeface="Gill Sans"/>
                        <a:cs typeface="Gill Sans"/>
                      </a:endParaRPr>
                    </a:p>
                  </a:txBody>
                  <a:tcPr marL="79622" marR="79622"/>
                </a:tc>
                <a:tc>
                  <a:txBody>
                    <a:bodyPr/>
                    <a:lstStyle/>
                    <a:p>
                      <a:r>
                        <a:rPr lang="en-US" sz="1200" dirty="0" smtClean="0">
                          <a:latin typeface="Gill Sans"/>
                          <a:cs typeface="Gill Sans"/>
                        </a:rPr>
                        <a:t>157/46</a:t>
                      </a:r>
                      <a:endParaRPr lang="en-US" sz="1200" dirty="0">
                        <a:latin typeface="Gill Sans"/>
                        <a:cs typeface="Gill Sans"/>
                      </a:endParaRPr>
                    </a:p>
                  </a:txBody>
                  <a:tcPr marL="79622" marR="79622"/>
                </a:tc>
              </a:tr>
            </a:tbl>
          </a:graphicData>
        </a:graphic>
      </p:graphicFrame>
    </p:spTree>
  </p:cSld>
  <p:clrMapOvr>
    <a:masterClrMapping/>
  </p:clrMapOvr>
  <p:transition advTm="36416">
    <p:cut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a:xfrm>
            <a:off x="612775" y="227013"/>
            <a:ext cx="7918450" cy="1144587"/>
          </a:xfrm>
        </p:spPr>
        <p:txBody>
          <a:bodyPr/>
          <a:lstStyle/>
          <a:p>
            <a:r>
              <a:rPr lang="en-US" sz="2400" b="1" smtClean="0"/>
              <a:t>What area of your music education preparation did you find lacking in sufficient preparation for the "real world?"</a:t>
            </a:r>
            <a:endParaRPr lang="en-US" sz="2400" smtClean="0"/>
          </a:p>
        </p:txBody>
      </p:sp>
      <p:graphicFrame>
        <p:nvGraphicFramePr>
          <p:cNvPr id="98306" name="Content Placeholder 3"/>
          <p:cNvGraphicFramePr>
            <a:graphicFrameLocks noGrp="1"/>
          </p:cNvGraphicFramePr>
          <p:nvPr>
            <p:ph idx="1"/>
          </p:nvPr>
        </p:nvGraphicFramePr>
        <p:xfrm>
          <a:off x="989013" y="1506538"/>
          <a:ext cx="7165975" cy="5224462"/>
        </p:xfrm>
        <a:graphic>
          <a:graphicData uri="http://schemas.openxmlformats.org/presentationml/2006/ole">
            <p:oleObj spid="_x0000_s98306" r:id="rId3" imgW="7169517" imgH="5224725" progId="Excel.Chart.8">
              <p:embed/>
            </p:oleObj>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a:xfrm>
            <a:off x="612775" y="144463"/>
            <a:ext cx="7918450" cy="1227137"/>
          </a:xfrm>
        </p:spPr>
        <p:txBody>
          <a:bodyPr/>
          <a:lstStyle/>
          <a:p>
            <a:r>
              <a:rPr lang="en-US" sz="2400" b="1" smtClean="0"/>
              <a:t>As an experienced music educator, what advice would you give to a student entering a preparation program to become a music educator?</a:t>
            </a:r>
            <a:endParaRPr lang="en-US" sz="2400" smtClean="0"/>
          </a:p>
        </p:txBody>
      </p:sp>
      <p:graphicFrame>
        <p:nvGraphicFramePr>
          <p:cNvPr id="99330" name="Content Placeholder 3"/>
          <p:cNvGraphicFramePr>
            <a:graphicFrameLocks noGrp="1"/>
          </p:cNvGraphicFramePr>
          <p:nvPr>
            <p:ph idx="1"/>
          </p:nvPr>
        </p:nvGraphicFramePr>
        <p:xfrm>
          <a:off x="989013" y="2044700"/>
          <a:ext cx="7165975" cy="4081463"/>
        </p:xfrm>
        <a:graphic>
          <a:graphicData uri="http://schemas.openxmlformats.org/presentationml/2006/ole">
            <p:oleObj spid="_x0000_s99330" r:id="rId3" imgW="7169517" imgH="4084674" progId="Excel.Chart.8">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Current Teaching Assignment Covering Multiple Levels</a:t>
            </a:r>
            <a:endParaRPr lang="en-US" dirty="0"/>
          </a:p>
        </p:txBody>
      </p:sp>
      <p:graphicFrame>
        <p:nvGraphicFramePr>
          <p:cNvPr id="4" name="Content Placeholder 3"/>
          <p:cNvGraphicFramePr>
            <a:graphicFrameLocks noGrp="1"/>
          </p:cNvGraphicFramePr>
          <p:nvPr>
            <p:ph idx="1"/>
          </p:nvPr>
        </p:nvGraphicFramePr>
        <p:xfrm>
          <a:off x="333375" y="2044700"/>
          <a:ext cx="8531225" cy="2200275"/>
        </p:xfrm>
        <a:graphic>
          <a:graphicData uri="http://schemas.openxmlformats.org/drawingml/2006/table">
            <a:tbl>
              <a:tblPr firstRow="1" bandRow="1">
                <a:tableStyleId>{5C22544A-7EE6-4342-B048-85BDC9FD1C3A}</a:tableStyleId>
              </a:tblPr>
              <a:tblGrid>
                <a:gridCol w="1471687"/>
                <a:gridCol w="738893"/>
                <a:gridCol w="790104"/>
                <a:gridCol w="790104"/>
                <a:gridCol w="790104"/>
                <a:gridCol w="790104"/>
                <a:gridCol w="790104"/>
                <a:gridCol w="790104"/>
                <a:gridCol w="790104"/>
                <a:gridCol w="790104"/>
              </a:tblGrid>
              <a:tr h="370840">
                <a:tc>
                  <a:txBody>
                    <a:bodyPr/>
                    <a:lstStyle/>
                    <a:p>
                      <a:endParaRPr lang="en-US" sz="1200" dirty="0"/>
                    </a:p>
                  </a:txBody>
                  <a:tcPr marL="79622" marR="79622"/>
                </a:tc>
                <a:tc>
                  <a:txBody>
                    <a:bodyPr/>
                    <a:lstStyle/>
                    <a:p>
                      <a:r>
                        <a:rPr lang="en-US" sz="1200" dirty="0" smtClean="0"/>
                        <a:t>General Music</a:t>
                      </a:r>
                      <a:endParaRPr lang="en-US" sz="1200" dirty="0"/>
                    </a:p>
                  </a:txBody>
                  <a:tcPr marL="79622" marR="79622"/>
                </a:tc>
                <a:tc>
                  <a:txBody>
                    <a:bodyPr/>
                    <a:lstStyle/>
                    <a:p>
                      <a:r>
                        <a:rPr lang="en-US" sz="1200" dirty="0" smtClean="0"/>
                        <a:t>Choral</a:t>
                      </a:r>
                      <a:endParaRPr lang="en-US" sz="1200" dirty="0"/>
                    </a:p>
                  </a:txBody>
                  <a:tcPr marL="79622" marR="79622"/>
                </a:tc>
                <a:tc>
                  <a:txBody>
                    <a:bodyPr/>
                    <a:lstStyle/>
                    <a:p>
                      <a:r>
                        <a:rPr lang="en-US" sz="1200" dirty="0" smtClean="0"/>
                        <a:t>Band</a:t>
                      </a:r>
                      <a:endParaRPr lang="en-US" sz="1200" dirty="0"/>
                    </a:p>
                  </a:txBody>
                  <a:tcPr marL="79622" marR="79622"/>
                </a:tc>
                <a:tc>
                  <a:txBody>
                    <a:bodyPr/>
                    <a:lstStyle/>
                    <a:p>
                      <a:r>
                        <a:rPr lang="en-US" sz="1200" dirty="0" smtClean="0"/>
                        <a:t>Strings</a:t>
                      </a:r>
                      <a:endParaRPr lang="en-US" sz="1200" dirty="0"/>
                    </a:p>
                  </a:txBody>
                  <a:tcPr marL="79622" marR="79622"/>
                </a:tc>
                <a:tc>
                  <a:txBody>
                    <a:bodyPr/>
                    <a:lstStyle/>
                    <a:p>
                      <a:r>
                        <a:rPr lang="en-US" sz="1200" dirty="0" smtClean="0"/>
                        <a:t>General/Choral</a:t>
                      </a:r>
                      <a:endParaRPr lang="en-US" sz="1200" dirty="0"/>
                    </a:p>
                  </a:txBody>
                  <a:tcPr marL="79622" marR="79622"/>
                </a:tc>
                <a:tc>
                  <a:txBody>
                    <a:bodyPr/>
                    <a:lstStyle/>
                    <a:p>
                      <a:r>
                        <a:rPr lang="en-US" sz="1200" dirty="0" smtClean="0"/>
                        <a:t>General/Band</a:t>
                      </a:r>
                      <a:endParaRPr lang="en-US" sz="1200" dirty="0"/>
                    </a:p>
                  </a:txBody>
                  <a:tcPr marL="79622" marR="79622"/>
                </a:tc>
                <a:tc>
                  <a:txBody>
                    <a:bodyPr/>
                    <a:lstStyle/>
                    <a:p>
                      <a:r>
                        <a:rPr lang="en-US" sz="1200" dirty="0" smtClean="0"/>
                        <a:t>General/Strings</a:t>
                      </a:r>
                      <a:endParaRPr lang="en-US" sz="1200" dirty="0"/>
                    </a:p>
                  </a:txBody>
                  <a:tcPr marL="79622" marR="79622"/>
                </a:tc>
                <a:tc>
                  <a:txBody>
                    <a:bodyPr/>
                    <a:lstStyle/>
                    <a:p>
                      <a:r>
                        <a:rPr lang="en-US" sz="1200" dirty="0" smtClean="0"/>
                        <a:t>All Aspects</a:t>
                      </a:r>
                      <a:endParaRPr lang="en-US" sz="1200" dirty="0"/>
                    </a:p>
                  </a:txBody>
                  <a:tcPr marL="79622" marR="79622"/>
                </a:tc>
                <a:tc>
                  <a:txBody>
                    <a:bodyPr/>
                    <a:lstStyle/>
                    <a:p>
                      <a:r>
                        <a:rPr lang="en-US" sz="1200" dirty="0" smtClean="0"/>
                        <a:t>Total Count</a:t>
                      </a:r>
                      <a:endParaRPr lang="en-US" sz="1200" dirty="0"/>
                    </a:p>
                  </a:txBody>
                  <a:tcPr marL="79622" marR="79622"/>
                </a:tc>
              </a:tr>
              <a:tr h="370840">
                <a:tc>
                  <a:txBody>
                    <a:bodyPr/>
                    <a:lstStyle/>
                    <a:p>
                      <a:r>
                        <a:rPr lang="en-US" sz="1200" dirty="0" smtClean="0"/>
                        <a:t>Elementary</a:t>
                      </a:r>
                      <a:endParaRPr lang="en-US" sz="1200" dirty="0"/>
                    </a:p>
                  </a:txBody>
                  <a:tcPr marL="79622" marR="79622"/>
                </a:tc>
                <a:tc>
                  <a:txBody>
                    <a:bodyPr/>
                    <a:lstStyle/>
                    <a:p>
                      <a:r>
                        <a:rPr lang="en-US" sz="1200" b="1" dirty="0" smtClean="0"/>
                        <a:t>27.0%</a:t>
                      </a:r>
                    </a:p>
                    <a:p>
                      <a:r>
                        <a:rPr lang="en-US" sz="1200" b="1" dirty="0" smtClean="0"/>
                        <a:t>(17)</a:t>
                      </a:r>
                      <a:endParaRPr lang="en-US" sz="1200" b="1" dirty="0"/>
                    </a:p>
                  </a:txBody>
                  <a:tcPr marL="79622" marR="79622"/>
                </a:tc>
                <a:tc>
                  <a:txBody>
                    <a:bodyPr/>
                    <a:lstStyle/>
                    <a:p>
                      <a:r>
                        <a:rPr lang="en-US" sz="1200" dirty="0" smtClean="0"/>
                        <a:t>7.9%</a:t>
                      </a:r>
                    </a:p>
                    <a:p>
                      <a:r>
                        <a:rPr lang="en-US" sz="1200" dirty="0" smtClean="0"/>
                        <a:t>(5)</a:t>
                      </a:r>
                      <a:endParaRPr lang="en-US" sz="1200" dirty="0"/>
                    </a:p>
                  </a:txBody>
                  <a:tcPr marL="79622" marR="79622"/>
                </a:tc>
                <a:tc>
                  <a:txBody>
                    <a:bodyPr/>
                    <a:lstStyle/>
                    <a:p>
                      <a:r>
                        <a:rPr lang="en-US" sz="1200" b="1" dirty="0" smtClean="0"/>
                        <a:t>27.0%</a:t>
                      </a:r>
                    </a:p>
                    <a:p>
                      <a:r>
                        <a:rPr lang="en-US" sz="1200" b="1" dirty="0" smtClean="0"/>
                        <a:t>(17)</a:t>
                      </a:r>
                      <a:endParaRPr lang="en-US" sz="1200" b="1" dirty="0"/>
                    </a:p>
                  </a:txBody>
                  <a:tcPr marL="79622" marR="79622"/>
                </a:tc>
                <a:tc>
                  <a:txBody>
                    <a:bodyPr/>
                    <a:lstStyle/>
                    <a:p>
                      <a:r>
                        <a:rPr lang="en-US" sz="1200" dirty="0" smtClean="0"/>
                        <a:t>4.8%</a:t>
                      </a:r>
                    </a:p>
                    <a:p>
                      <a:r>
                        <a:rPr lang="en-US" sz="1200" dirty="0" smtClean="0"/>
                        <a:t>(3)</a:t>
                      </a:r>
                    </a:p>
                  </a:txBody>
                  <a:tcPr marL="79622" marR="79622"/>
                </a:tc>
                <a:tc>
                  <a:txBody>
                    <a:bodyPr/>
                    <a:lstStyle/>
                    <a:p>
                      <a:r>
                        <a:rPr lang="en-US" sz="1200" dirty="0" smtClean="0"/>
                        <a:t>12.7%</a:t>
                      </a:r>
                    </a:p>
                    <a:p>
                      <a:r>
                        <a:rPr lang="en-US" sz="1200" dirty="0" smtClean="0"/>
                        <a:t>(8)</a:t>
                      </a:r>
                      <a:endParaRPr lang="en-US" sz="1200" dirty="0"/>
                    </a:p>
                  </a:txBody>
                  <a:tcPr marL="79622" marR="79622"/>
                </a:tc>
                <a:tc>
                  <a:txBody>
                    <a:bodyPr/>
                    <a:lstStyle/>
                    <a:p>
                      <a:r>
                        <a:rPr lang="en-US" sz="1200" dirty="0" smtClean="0"/>
                        <a:t>6.3%</a:t>
                      </a:r>
                    </a:p>
                    <a:p>
                      <a:r>
                        <a:rPr lang="en-US" sz="1200" dirty="0" smtClean="0"/>
                        <a:t>(4)</a:t>
                      </a:r>
                      <a:endParaRPr lang="en-US" sz="1200" dirty="0"/>
                    </a:p>
                  </a:txBody>
                  <a:tcPr marL="79622" marR="79622"/>
                </a:tc>
                <a:tc>
                  <a:txBody>
                    <a:bodyPr/>
                    <a:lstStyle/>
                    <a:p>
                      <a:r>
                        <a:rPr lang="en-US" sz="1200" dirty="0" smtClean="0"/>
                        <a:t>3.2%</a:t>
                      </a:r>
                    </a:p>
                    <a:p>
                      <a:r>
                        <a:rPr lang="en-US" sz="1200" dirty="0" smtClean="0"/>
                        <a:t>(2)</a:t>
                      </a:r>
                      <a:endParaRPr lang="en-US" sz="1200" dirty="0"/>
                    </a:p>
                  </a:txBody>
                  <a:tcPr marL="79622" marR="79622"/>
                </a:tc>
                <a:tc>
                  <a:txBody>
                    <a:bodyPr/>
                    <a:lstStyle/>
                    <a:p>
                      <a:r>
                        <a:rPr lang="en-US" sz="1200" dirty="0" smtClean="0"/>
                        <a:t>11.1%</a:t>
                      </a:r>
                    </a:p>
                    <a:p>
                      <a:r>
                        <a:rPr lang="en-US" sz="1200" dirty="0" smtClean="0"/>
                        <a:t>(7)</a:t>
                      </a:r>
                      <a:endParaRPr lang="en-US" sz="1200" dirty="0"/>
                    </a:p>
                  </a:txBody>
                  <a:tcPr marL="79622" marR="79622"/>
                </a:tc>
                <a:tc>
                  <a:txBody>
                    <a:bodyPr/>
                    <a:lstStyle/>
                    <a:p>
                      <a:r>
                        <a:rPr lang="en-US" sz="1200" dirty="0" smtClean="0"/>
                        <a:t>63</a:t>
                      </a:r>
                      <a:endParaRPr lang="en-US" sz="1200" dirty="0"/>
                    </a:p>
                  </a:txBody>
                  <a:tcPr marL="79622" marR="79622"/>
                </a:tc>
              </a:tr>
              <a:tr h="370840">
                <a:tc>
                  <a:txBody>
                    <a:bodyPr/>
                    <a:lstStyle/>
                    <a:p>
                      <a:r>
                        <a:rPr lang="en-US" sz="1200" dirty="0" smtClean="0"/>
                        <a:t>Middle/</a:t>
                      </a:r>
                      <a:r>
                        <a:rPr lang="en-US" sz="1200" dirty="0" err="1" smtClean="0"/>
                        <a:t>Jr</a:t>
                      </a:r>
                      <a:r>
                        <a:rPr lang="en-US" sz="1200" dirty="0" smtClean="0"/>
                        <a:t>. High</a:t>
                      </a:r>
                      <a:endParaRPr lang="en-US" sz="1200" dirty="0"/>
                    </a:p>
                  </a:txBody>
                  <a:tcPr marL="79622" marR="79622"/>
                </a:tc>
                <a:tc>
                  <a:txBody>
                    <a:bodyPr/>
                    <a:lstStyle/>
                    <a:p>
                      <a:r>
                        <a:rPr lang="en-US" sz="1200" dirty="0" smtClean="0"/>
                        <a:t>15.1%</a:t>
                      </a:r>
                    </a:p>
                    <a:p>
                      <a:r>
                        <a:rPr lang="en-US" sz="1200" dirty="0" smtClean="0"/>
                        <a:t>(8)</a:t>
                      </a:r>
                      <a:endParaRPr lang="en-US" sz="1200" dirty="0"/>
                    </a:p>
                  </a:txBody>
                  <a:tcPr marL="79622" marR="79622"/>
                </a:tc>
                <a:tc>
                  <a:txBody>
                    <a:bodyPr/>
                    <a:lstStyle/>
                    <a:p>
                      <a:r>
                        <a:rPr lang="en-US" sz="1200" dirty="0" smtClean="0"/>
                        <a:t>11.3%</a:t>
                      </a:r>
                    </a:p>
                    <a:p>
                      <a:r>
                        <a:rPr lang="en-US" sz="1200" dirty="0" smtClean="0"/>
                        <a:t>(6)</a:t>
                      </a:r>
                      <a:endParaRPr lang="en-US" sz="1200" dirty="0"/>
                    </a:p>
                  </a:txBody>
                  <a:tcPr marL="79622" marR="79622"/>
                </a:tc>
                <a:tc>
                  <a:txBody>
                    <a:bodyPr/>
                    <a:lstStyle/>
                    <a:p>
                      <a:r>
                        <a:rPr lang="en-US" sz="1200" b="1" dirty="0" smtClean="0"/>
                        <a:t>30.2%</a:t>
                      </a:r>
                    </a:p>
                    <a:p>
                      <a:r>
                        <a:rPr lang="en-US" sz="1200" b="1" dirty="0" smtClean="0"/>
                        <a:t>(16)</a:t>
                      </a:r>
                      <a:endParaRPr lang="en-US" sz="1200" b="1" dirty="0"/>
                    </a:p>
                  </a:txBody>
                  <a:tcPr marL="79622" marR="79622"/>
                </a:tc>
                <a:tc>
                  <a:txBody>
                    <a:bodyPr/>
                    <a:lstStyle/>
                    <a:p>
                      <a:r>
                        <a:rPr lang="en-US" sz="1200" dirty="0" smtClean="0"/>
                        <a:t>3.8%</a:t>
                      </a:r>
                    </a:p>
                    <a:p>
                      <a:r>
                        <a:rPr lang="en-US" sz="1200" dirty="0" smtClean="0"/>
                        <a:t>(2)</a:t>
                      </a:r>
                      <a:endParaRPr lang="en-US" sz="1200" dirty="0"/>
                    </a:p>
                  </a:txBody>
                  <a:tcPr marL="79622" marR="79622"/>
                </a:tc>
                <a:tc>
                  <a:txBody>
                    <a:bodyPr/>
                    <a:lstStyle/>
                    <a:p>
                      <a:r>
                        <a:rPr lang="en-US" sz="1200" dirty="0" smtClean="0"/>
                        <a:t>5.7%</a:t>
                      </a:r>
                    </a:p>
                    <a:p>
                      <a:r>
                        <a:rPr lang="en-US" sz="1200" dirty="0" smtClean="0"/>
                        <a:t>(3)</a:t>
                      </a:r>
                      <a:endParaRPr lang="en-US" sz="1200" dirty="0"/>
                    </a:p>
                  </a:txBody>
                  <a:tcPr marL="79622" marR="79622"/>
                </a:tc>
                <a:tc>
                  <a:txBody>
                    <a:bodyPr/>
                    <a:lstStyle/>
                    <a:p>
                      <a:r>
                        <a:rPr lang="en-US" sz="1200" dirty="0" smtClean="0"/>
                        <a:t>13.2%</a:t>
                      </a:r>
                    </a:p>
                    <a:p>
                      <a:r>
                        <a:rPr lang="en-US" sz="1200" dirty="0" smtClean="0"/>
                        <a:t>(7)</a:t>
                      </a:r>
                      <a:endParaRPr lang="en-US" sz="1200" dirty="0"/>
                    </a:p>
                  </a:txBody>
                  <a:tcPr marL="79622" marR="79622"/>
                </a:tc>
                <a:tc>
                  <a:txBody>
                    <a:bodyPr/>
                    <a:lstStyle/>
                    <a:p>
                      <a:r>
                        <a:rPr lang="en-US" sz="1200" dirty="0" smtClean="0"/>
                        <a:t>3.8%</a:t>
                      </a:r>
                    </a:p>
                    <a:p>
                      <a:r>
                        <a:rPr lang="en-US" sz="1200" dirty="0" smtClean="0"/>
                        <a:t>(2)</a:t>
                      </a:r>
                      <a:endParaRPr lang="en-US" sz="1200" dirty="0"/>
                    </a:p>
                  </a:txBody>
                  <a:tcPr marL="79622" marR="79622"/>
                </a:tc>
                <a:tc>
                  <a:txBody>
                    <a:bodyPr/>
                    <a:lstStyle/>
                    <a:p>
                      <a:r>
                        <a:rPr lang="en-US" sz="1200" dirty="0" smtClean="0"/>
                        <a:t>17.0%</a:t>
                      </a:r>
                    </a:p>
                    <a:p>
                      <a:r>
                        <a:rPr lang="en-US" sz="1200" dirty="0" smtClean="0"/>
                        <a:t>(9)</a:t>
                      </a:r>
                      <a:endParaRPr lang="en-US" sz="1200" dirty="0"/>
                    </a:p>
                  </a:txBody>
                  <a:tcPr marL="79622" marR="79622"/>
                </a:tc>
                <a:tc>
                  <a:txBody>
                    <a:bodyPr/>
                    <a:lstStyle/>
                    <a:p>
                      <a:r>
                        <a:rPr lang="en-US" sz="1200" dirty="0" smtClean="0"/>
                        <a:t>53</a:t>
                      </a:r>
                      <a:endParaRPr lang="en-US" sz="1200" dirty="0"/>
                    </a:p>
                  </a:txBody>
                  <a:tcPr marL="79622" marR="79622"/>
                </a:tc>
              </a:tr>
              <a:tr h="370840">
                <a:tc>
                  <a:txBody>
                    <a:bodyPr/>
                    <a:lstStyle/>
                    <a:p>
                      <a:r>
                        <a:rPr lang="en-US" sz="1200" dirty="0" smtClean="0"/>
                        <a:t>High School</a:t>
                      </a:r>
                      <a:endParaRPr lang="en-US" sz="1200" dirty="0"/>
                    </a:p>
                  </a:txBody>
                  <a:tcPr marL="79622" marR="79622"/>
                </a:tc>
                <a:tc>
                  <a:txBody>
                    <a:bodyPr/>
                    <a:lstStyle/>
                    <a:p>
                      <a:r>
                        <a:rPr lang="en-US" sz="1200" dirty="0" smtClean="0"/>
                        <a:t>3.3%</a:t>
                      </a:r>
                    </a:p>
                    <a:p>
                      <a:r>
                        <a:rPr lang="en-US" sz="1200" dirty="0" smtClean="0"/>
                        <a:t>(1)</a:t>
                      </a:r>
                      <a:endParaRPr lang="en-US" sz="1200" dirty="0"/>
                    </a:p>
                  </a:txBody>
                  <a:tcPr marL="79622" marR="79622"/>
                </a:tc>
                <a:tc>
                  <a:txBody>
                    <a:bodyPr/>
                    <a:lstStyle/>
                    <a:p>
                      <a:r>
                        <a:rPr lang="en-US" sz="1200" dirty="0" smtClean="0"/>
                        <a:t>16.7%</a:t>
                      </a:r>
                    </a:p>
                    <a:p>
                      <a:r>
                        <a:rPr lang="en-US" sz="1200" dirty="0" smtClean="0"/>
                        <a:t>(5)</a:t>
                      </a:r>
                      <a:endParaRPr lang="en-US" sz="1200" dirty="0"/>
                    </a:p>
                  </a:txBody>
                  <a:tcPr marL="79622" marR="79622"/>
                </a:tc>
                <a:tc>
                  <a:txBody>
                    <a:bodyPr/>
                    <a:lstStyle/>
                    <a:p>
                      <a:r>
                        <a:rPr lang="en-US" sz="1200" b="1" dirty="0" smtClean="0"/>
                        <a:t>23.3%</a:t>
                      </a:r>
                    </a:p>
                    <a:p>
                      <a:r>
                        <a:rPr lang="en-US" sz="1200" b="1" dirty="0" smtClean="0"/>
                        <a:t>(7)</a:t>
                      </a:r>
                      <a:endParaRPr lang="en-US" sz="1200" b="1" dirty="0"/>
                    </a:p>
                  </a:txBody>
                  <a:tcPr marL="79622" marR="79622"/>
                </a:tc>
                <a:tc>
                  <a:txBody>
                    <a:bodyPr/>
                    <a:lstStyle/>
                    <a:p>
                      <a:r>
                        <a:rPr lang="en-US" sz="1200" dirty="0" smtClean="0"/>
                        <a:t>13.3%</a:t>
                      </a:r>
                    </a:p>
                    <a:p>
                      <a:r>
                        <a:rPr lang="en-US" sz="1200" dirty="0" smtClean="0"/>
                        <a:t>(4)</a:t>
                      </a:r>
                      <a:endParaRPr lang="en-US" sz="1200" dirty="0"/>
                    </a:p>
                  </a:txBody>
                  <a:tcPr marL="79622" marR="79622"/>
                </a:tc>
                <a:tc>
                  <a:txBody>
                    <a:bodyPr/>
                    <a:lstStyle/>
                    <a:p>
                      <a:r>
                        <a:rPr lang="en-US" sz="1200" dirty="0" smtClean="0"/>
                        <a:t>10.0%</a:t>
                      </a:r>
                    </a:p>
                    <a:p>
                      <a:r>
                        <a:rPr lang="en-US" sz="1200" dirty="0" smtClean="0"/>
                        <a:t>(3)</a:t>
                      </a:r>
                      <a:endParaRPr lang="en-US" sz="1200" dirty="0"/>
                    </a:p>
                  </a:txBody>
                  <a:tcPr marL="79622" marR="79622"/>
                </a:tc>
                <a:tc>
                  <a:txBody>
                    <a:bodyPr/>
                    <a:lstStyle/>
                    <a:p>
                      <a:r>
                        <a:rPr lang="en-US" sz="1200" dirty="0" smtClean="0"/>
                        <a:t>23.3</a:t>
                      </a:r>
                    </a:p>
                    <a:p>
                      <a:r>
                        <a:rPr lang="en-US" sz="1200" dirty="0" smtClean="0"/>
                        <a:t>(7)</a:t>
                      </a:r>
                      <a:endParaRPr lang="en-US" sz="1200" dirty="0"/>
                    </a:p>
                  </a:txBody>
                  <a:tcPr marL="79622" marR="79622"/>
                </a:tc>
                <a:tc>
                  <a:txBody>
                    <a:bodyPr/>
                    <a:lstStyle/>
                    <a:p>
                      <a:r>
                        <a:rPr lang="en-US" sz="1200" dirty="0" smtClean="0"/>
                        <a:t>3.3%</a:t>
                      </a:r>
                    </a:p>
                    <a:p>
                      <a:r>
                        <a:rPr lang="en-US" sz="1200" dirty="0" smtClean="0"/>
                        <a:t>(1)</a:t>
                      </a:r>
                      <a:endParaRPr lang="en-US" sz="1200" dirty="0"/>
                    </a:p>
                  </a:txBody>
                  <a:tcPr marL="79622" marR="79622"/>
                </a:tc>
                <a:tc>
                  <a:txBody>
                    <a:bodyPr/>
                    <a:lstStyle/>
                    <a:p>
                      <a:r>
                        <a:rPr lang="en-US" sz="1200" dirty="0" smtClean="0"/>
                        <a:t>6.7%</a:t>
                      </a:r>
                    </a:p>
                    <a:p>
                      <a:r>
                        <a:rPr lang="en-US" sz="1200" dirty="0" smtClean="0"/>
                        <a:t>(2)</a:t>
                      </a:r>
                      <a:endParaRPr lang="en-US" sz="1200" dirty="0"/>
                    </a:p>
                  </a:txBody>
                  <a:tcPr marL="79622" marR="79622"/>
                </a:tc>
                <a:tc>
                  <a:txBody>
                    <a:bodyPr/>
                    <a:lstStyle/>
                    <a:p>
                      <a:r>
                        <a:rPr lang="en-US" sz="1200" dirty="0" smtClean="0"/>
                        <a:t>30</a:t>
                      </a:r>
                      <a:endParaRPr lang="en-US" sz="1200" dirty="0"/>
                    </a:p>
                  </a:txBody>
                  <a:tcPr marL="79622" marR="79622"/>
                </a:tc>
              </a:tr>
              <a:tr h="370840">
                <a:tc>
                  <a:txBody>
                    <a:bodyPr/>
                    <a:lstStyle/>
                    <a:p>
                      <a:endParaRPr lang="en-US" sz="1200"/>
                    </a:p>
                  </a:txBody>
                  <a:tcPr marL="79622" marR="79622"/>
                </a:tc>
                <a:tc>
                  <a:txBody>
                    <a:bodyPr/>
                    <a:lstStyle/>
                    <a:p>
                      <a:endParaRPr lang="en-US" sz="1200"/>
                    </a:p>
                  </a:txBody>
                  <a:tcPr marL="79622" marR="79622"/>
                </a:tc>
                <a:tc>
                  <a:txBody>
                    <a:bodyPr/>
                    <a:lstStyle/>
                    <a:p>
                      <a:endParaRPr lang="en-US" sz="1200"/>
                    </a:p>
                  </a:txBody>
                  <a:tcPr marL="79622" marR="79622"/>
                </a:tc>
                <a:tc>
                  <a:txBody>
                    <a:bodyPr/>
                    <a:lstStyle/>
                    <a:p>
                      <a:endParaRPr lang="en-US" sz="1200"/>
                    </a:p>
                  </a:txBody>
                  <a:tcPr marL="79622" marR="79622"/>
                </a:tc>
                <a:tc>
                  <a:txBody>
                    <a:bodyPr/>
                    <a:lstStyle/>
                    <a:p>
                      <a:endParaRPr lang="en-US" sz="1200"/>
                    </a:p>
                  </a:txBody>
                  <a:tcPr marL="79622" marR="79622"/>
                </a:tc>
                <a:tc>
                  <a:txBody>
                    <a:bodyPr/>
                    <a:lstStyle/>
                    <a:p>
                      <a:endParaRPr lang="en-US" sz="1200"/>
                    </a:p>
                  </a:txBody>
                  <a:tcPr marL="79622" marR="79622"/>
                </a:tc>
                <a:tc>
                  <a:txBody>
                    <a:bodyPr/>
                    <a:lstStyle/>
                    <a:p>
                      <a:endParaRPr lang="en-US" sz="1200"/>
                    </a:p>
                  </a:txBody>
                  <a:tcPr marL="79622" marR="79622"/>
                </a:tc>
                <a:tc>
                  <a:txBody>
                    <a:bodyPr/>
                    <a:lstStyle/>
                    <a:p>
                      <a:endParaRPr lang="en-US" sz="1200"/>
                    </a:p>
                  </a:txBody>
                  <a:tcPr marL="79622" marR="79622"/>
                </a:tc>
                <a:tc>
                  <a:txBody>
                    <a:bodyPr/>
                    <a:lstStyle/>
                    <a:p>
                      <a:r>
                        <a:rPr lang="en-US" sz="1200" dirty="0" smtClean="0"/>
                        <a:t>Replied</a:t>
                      </a:r>
                      <a:endParaRPr lang="en-US" sz="1200" dirty="0"/>
                    </a:p>
                  </a:txBody>
                  <a:tcPr marL="79622" marR="79622"/>
                </a:tc>
                <a:tc>
                  <a:txBody>
                    <a:bodyPr/>
                    <a:lstStyle/>
                    <a:p>
                      <a:r>
                        <a:rPr lang="en-US" sz="1200" dirty="0" smtClean="0"/>
                        <a:t>84/119</a:t>
                      </a:r>
                      <a:endParaRPr lang="en-US" sz="1200" dirty="0"/>
                    </a:p>
                  </a:txBody>
                  <a:tcPr marL="79622" marR="79622"/>
                </a:tc>
              </a:tr>
            </a:tbl>
          </a:graphicData>
        </a:graphic>
      </p:graphicFrame>
    </p:spTree>
  </p:cSld>
  <p:clrMapOvr>
    <a:masterClrMapping/>
  </p:clrMapOvr>
  <p:transition advTm="35950">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612775" y="187325"/>
            <a:ext cx="7918450" cy="798513"/>
          </a:xfrm>
        </p:spPr>
        <p:txBody>
          <a:bodyPr/>
          <a:lstStyle/>
          <a:p>
            <a:r>
              <a:rPr lang="en-US" smtClean="0"/>
              <a:t>Survey Items</a:t>
            </a:r>
          </a:p>
        </p:txBody>
      </p:sp>
      <p:sp>
        <p:nvSpPr>
          <p:cNvPr id="3" name="Content Placeholder 2"/>
          <p:cNvSpPr>
            <a:spLocks noGrp="1"/>
          </p:cNvSpPr>
          <p:nvPr>
            <p:ph idx="1"/>
          </p:nvPr>
        </p:nvSpPr>
        <p:spPr>
          <a:xfrm>
            <a:off x="612775" y="1368425"/>
            <a:ext cx="7542213" cy="4989513"/>
          </a:xfrm>
        </p:spPr>
        <p:txBody>
          <a:bodyPr rtlCol="0">
            <a:normAutofit fontScale="92500"/>
          </a:bodyPr>
          <a:lstStyle/>
          <a:p>
            <a:pPr algn="just" fontAlgn="auto">
              <a:spcAft>
                <a:spcPts val="0"/>
              </a:spcAft>
              <a:defRPr/>
            </a:pPr>
            <a:r>
              <a:rPr lang="en-US" dirty="0" smtClean="0"/>
              <a:t>The items on the survey consisted of the five areas presented in the New Hampshire Department of Education Standards for Teacher Preparation- Music (Ed. 612.20): Educator’s Performance Ability; Knowledge of Theory and Composition; Knowledge of Music History; Knowledge of Music Pedagogy; Educator’s Knowledge of Curriculum. The respondents were asked to rate characteristic skills for each area: Educator’s Performance Ability (e.g., perform accurately and expressively from notation either vocally or instrumentally as a soloist and as a member of a musical ensemble), Theory and Composition (e.g., hear accurately individual parts in musical pieces and their relative balance, intonation, and harmonic function), Music History (e.g., describe the history of Western art music from the Middle Ages to the present), Music Pedagogy (e.g., teach students to read and write music in traditional and non-traditional notation), Knowledge of Curriculum (ability to describe and advocate for a comprehensive K-12 music program). </a:t>
            </a:r>
            <a:endParaRPr lang="en-US" dirty="0"/>
          </a:p>
        </p:txBody>
      </p:sp>
    </p:spTree>
  </p:cSld>
  <p:clrMapOvr>
    <a:masterClrMapping/>
  </p:clrMapOvr>
  <p:transition advTm="50849">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36538"/>
            <a:ext cx="7918450" cy="692150"/>
          </a:xfrm>
        </p:spPr>
        <p:txBody>
          <a:bodyPr rtlCol="0">
            <a:normAutofit fontScale="90000"/>
          </a:bodyPr>
          <a:lstStyle/>
          <a:p>
            <a:pPr fontAlgn="auto">
              <a:spcAft>
                <a:spcPts val="0"/>
              </a:spcAft>
              <a:defRPr/>
            </a:pPr>
            <a:r>
              <a:rPr lang="en-US" dirty="0" smtClean="0"/>
              <a:t>Instructions &amp; Ranking</a:t>
            </a:r>
            <a:endParaRPr lang="en-US" dirty="0"/>
          </a:p>
        </p:txBody>
      </p:sp>
      <p:sp>
        <p:nvSpPr>
          <p:cNvPr id="25602" name="Content Placeholder 2"/>
          <p:cNvSpPr>
            <a:spLocks noGrp="1"/>
          </p:cNvSpPr>
          <p:nvPr>
            <p:ph idx="1"/>
          </p:nvPr>
        </p:nvSpPr>
        <p:spPr>
          <a:xfrm>
            <a:off x="612775" y="1163638"/>
            <a:ext cx="7918450" cy="4962525"/>
          </a:xfrm>
        </p:spPr>
        <p:txBody>
          <a:bodyPr/>
          <a:lstStyle/>
          <a:p>
            <a:pPr algn="just"/>
            <a:r>
              <a:rPr lang="en-US" smtClean="0"/>
              <a:t>Ranking was set up in a Likert-style with four columns (Crucial skill; Important skill; Valuable, but not necessary; Unnecessary). Respondents were given the following instructions for ranking the characteristic skills: “ I am seeking your wisdom and expertise in order to determine the effectiveness of music teacher preparation in our great state. I am hoping that the information you give me will help to prepare the next generation of music educators for success. This information could also be used to advance and update teacher training programs in such a way that new music teachers would be able to enter the field prepared with the skills and characteristics most relevant to overcoming contemporary challenges in our field. Please rate the following skills in each area from 1 to 4.  1=Crucial skill, 2=Important skill, 3=Valuable, but not necessary, 4=Unnecessary.”</a:t>
            </a:r>
          </a:p>
          <a:p>
            <a:pPr algn="just"/>
            <a:endParaRPr lang="en-US" smtClean="0"/>
          </a:p>
        </p:txBody>
      </p:sp>
    </p:spTree>
  </p:cSld>
  <p:clrMapOvr>
    <a:masterClrMapping/>
  </p:clrMapOvr>
  <p:transition advTm="45983">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78013" y="152400"/>
            <a:ext cx="4899025" cy="709613"/>
          </a:xfrm>
        </p:spPr>
        <p:txBody>
          <a:bodyPr rtlCol="0">
            <a:normAutofit fontScale="90000"/>
          </a:bodyPr>
          <a:lstStyle/>
          <a:p>
            <a:pPr fontAlgn="auto">
              <a:spcAft>
                <a:spcPts val="0"/>
              </a:spcAft>
              <a:defRPr/>
            </a:pPr>
            <a:r>
              <a:rPr lang="en-US" dirty="0" smtClean="0"/>
              <a:t>Ability to Perform</a:t>
            </a:r>
            <a:endParaRPr lang="en-US" dirty="0"/>
          </a:p>
        </p:txBody>
      </p:sp>
      <p:graphicFrame>
        <p:nvGraphicFramePr>
          <p:cNvPr id="26626" name="Content Placeholder 3"/>
          <p:cNvGraphicFramePr>
            <a:graphicFrameLocks noGrp="1"/>
          </p:cNvGraphicFramePr>
          <p:nvPr>
            <p:ph idx="1"/>
          </p:nvPr>
        </p:nvGraphicFramePr>
        <p:xfrm>
          <a:off x="989013" y="1252538"/>
          <a:ext cx="7165975" cy="4873625"/>
        </p:xfrm>
        <a:graphic>
          <a:graphicData uri="http://schemas.openxmlformats.org/presentationml/2006/ole">
            <p:oleObj spid="_x0000_s26626" r:id="rId4" imgW="7169517" imgH="4877223" progId="Excel.Chart.8">
              <p:embed/>
            </p:oleObj>
          </a:graphicData>
        </a:graphic>
      </p:graphicFrame>
    </p:spTree>
  </p:cSld>
  <p:clrMapOvr>
    <a:masterClrMapping/>
  </p:clrMapOvr>
  <p:transition advTm="26716">
    <p:cut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wilight">
  <a:themeElements>
    <a:clrScheme name="Twilight">
      <a:dk1>
        <a:sysClr val="windowText" lastClr="000000"/>
      </a:dk1>
      <a:lt1>
        <a:sysClr val="window" lastClr="FFFFFF"/>
      </a:lt1>
      <a:dk2>
        <a:srgbClr val="54638C"/>
      </a:dk2>
      <a:lt2>
        <a:srgbClr val="8D9AB3"/>
      </a:lt2>
      <a:accent1>
        <a:srgbClr val="FFAF03"/>
      </a:accent1>
      <a:accent2>
        <a:srgbClr val="FDE689"/>
      </a:accent2>
      <a:accent3>
        <a:srgbClr val="9E82E7"/>
      </a:accent3>
      <a:accent4>
        <a:srgbClr val="9735BB"/>
      </a:accent4>
      <a:accent5>
        <a:srgbClr val="BF2B2B"/>
      </a:accent5>
      <a:accent6>
        <a:srgbClr val="ED7307"/>
      </a:accent6>
      <a:hlink>
        <a:srgbClr val="FFAF03"/>
      </a:hlink>
      <a:folHlink>
        <a:srgbClr val="FDE68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882</TotalTime>
  <Words>1943</Words>
  <Application>Microsoft Macintosh PowerPoint</Application>
  <PresentationFormat>On-screen Show (4:3)</PresentationFormat>
  <Paragraphs>283</Paragraphs>
  <Slides>51</Slides>
  <Notes>30</Notes>
  <HiddenSlides>0</HiddenSlides>
  <MMClips>0</MMClips>
  <ScaleCrop>false</ScaleCrop>
  <HeadingPairs>
    <vt:vector size="8" baseType="variant">
      <vt:variant>
        <vt:lpstr>Fonts Used</vt:lpstr>
      </vt:variant>
      <vt:variant>
        <vt:i4>5</vt:i4>
      </vt:variant>
      <vt:variant>
        <vt:lpstr>Design Template</vt:lpstr>
      </vt:variant>
      <vt:variant>
        <vt:i4>5</vt:i4>
      </vt:variant>
      <vt:variant>
        <vt:lpstr>Embedded OLE Servers</vt:lpstr>
      </vt:variant>
      <vt:variant>
        <vt:i4>1</vt:i4>
      </vt:variant>
      <vt:variant>
        <vt:lpstr>Slide Titles</vt:lpstr>
      </vt:variant>
      <vt:variant>
        <vt:i4>51</vt:i4>
      </vt:variant>
    </vt:vector>
  </HeadingPairs>
  <TitlesOfParts>
    <vt:vector size="62" baseType="lpstr">
      <vt:lpstr>Gill Sans MT</vt:lpstr>
      <vt:lpstr>Arial</vt:lpstr>
      <vt:lpstr>Wingdings 2</vt:lpstr>
      <vt:lpstr>Calibri</vt:lpstr>
      <vt:lpstr>Gill Sans</vt:lpstr>
      <vt:lpstr>Twilight</vt:lpstr>
      <vt:lpstr>Twilight</vt:lpstr>
      <vt:lpstr>Twilight</vt:lpstr>
      <vt:lpstr>Twilight</vt:lpstr>
      <vt:lpstr>Twilight</vt:lpstr>
      <vt:lpstr>Microsoft Excel Chart</vt:lpstr>
      <vt:lpstr>Characteristics for Successful Music Teaching</vt:lpstr>
      <vt:lpstr>Purpose Statement and Research Questions </vt:lpstr>
      <vt:lpstr>Method</vt:lpstr>
      <vt:lpstr>203 Respondents from 317 Requests</vt:lpstr>
      <vt:lpstr>Current Teaching Assignment exclusive to one level</vt:lpstr>
      <vt:lpstr>Current Teaching Assignment Covering Multiple Levels</vt:lpstr>
      <vt:lpstr>Survey Items</vt:lpstr>
      <vt:lpstr>Instructions &amp; Ranking</vt:lpstr>
      <vt:lpstr>Ability to Perform</vt:lpstr>
      <vt:lpstr>Ability to Accompany</vt:lpstr>
      <vt:lpstr>Ability to Conduct</vt:lpstr>
      <vt:lpstr>Ability to plan and present</vt:lpstr>
      <vt:lpstr>Crucial Skills rated higher than 40% in the Performance Ability Category</vt:lpstr>
      <vt:lpstr>Important Skills rated higher than 40% in the Performance Ability Category</vt:lpstr>
      <vt:lpstr>Ability to hear accurately</vt:lpstr>
      <vt:lpstr>Ability to aurally recognize musical forms</vt:lpstr>
      <vt:lpstr>Ability to differentiate</vt:lpstr>
      <vt:lpstr>Ability to recognize common musical genres</vt:lpstr>
      <vt:lpstr>Ability to read &amp; write music accurately</vt:lpstr>
      <vt:lpstr>Ability to transpose</vt:lpstr>
      <vt:lpstr>Ability to notate from listening</vt:lpstr>
      <vt:lpstr>Ability to analyze elements</vt:lpstr>
      <vt:lpstr>Ability to improvise</vt:lpstr>
      <vt:lpstr>Ability to compose &amp; arrange</vt:lpstr>
      <vt:lpstr>Crucial Skills rated higher than 40% in the Theory &amp; Composition Category</vt:lpstr>
      <vt:lpstr>Important Skills rated higher than 40% in the Theory &amp; Composition Category</vt:lpstr>
      <vt:lpstr>Ability to describe</vt:lpstr>
      <vt:lpstr>Ability to recognize</vt:lpstr>
      <vt:lpstr>Ability to relate</vt:lpstr>
      <vt:lpstr>Crucial Skills rated higher than 40% in the Knowledge of Music History &amp; Culture Category</vt:lpstr>
      <vt:lpstr>Important Skills rated higher than 40% in the Knowledge of Music History &amp; Culture Category</vt:lpstr>
      <vt:lpstr>Teaching students to read &amp; write music</vt:lpstr>
      <vt:lpstr>Ability to guide students</vt:lpstr>
      <vt:lpstr>Ability to provide experiences</vt:lpstr>
      <vt:lpstr>Understanding relationships</vt:lpstr>
      <vt:lpstr>Understanding music’s relation to history &amp; culture</vt:lpstr>
      <vt:lpstr>Understanding of career opportunities</vt:lpstr>
      <vt:lpstr>Develop ability to sing &amp; perform</vt:lpstr>
      <vt:lpstr>Develop ability to play &amp; perform</vt:lpstr>
      <vt:lpstr>Instruct, rehearse and evaluate vocalists</vt:lpstr>
      <vt:lpstr>Instruct, rehearse and evaluate instrumentalists</vt:lpstr>
      <vt:lpstr>Crucial Skills rated higher than 40% in the Musical Pedagogy Category</vt:lpstr>
      <vt:lpstr>Crucial Skills rated higher than 40% in the Musical Pedagogy Category pg. 2</vt:lpstr>
      <vt:lpstr>Important Skills rated higher than 40% in the Musical Pedagogy Category</vt:lpstr>
      <vt:lpstr>Adapt methods, assess &amp; communicate progress</vt:lpstr>
      <vt:lpstr>Describe &amp; advocate</vt:lpstr>
      <vt:lpstr>Crucial Skills rated higher than 40% in the Knowledge of Curriculum Category</vt:lpstr>
      <vt:lpstr>Important Skills rated higher than 40% in the Knowledge of Curriculum Category</vt:lpstr>
      <vt:lpstr>What area of your music education preparation did you find most useful in the "real world?”</vt:lpstr>
      <vt:lpstr>What area of your music education preparation did you find lacking in sufficient preparation for the "real world?"</vt:lpstr>
      <vt:lpstr>As an experienced music educator, what advice would you give to a student entering a preparation program to become a music educator?</vt:lpstr>
    </vt:vector>
  </TitlesOfParts>
  <Company>Manchester Memorial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Characteristics for Successful Music Teaching</dc:title>
  <dc:creator>David &amp; Lori</dc:creator>
  <cp:lastModifiedBy>mmccaffrey</cp:lastModifiedBy>
  <cp:revision>68</cp:revision>
  <cp:lastPrinted>2011-06-26T18:03:55Z</cp:lastPrinted>
  <dcterms:created xsi:type="dcterms:W3CDTF">2011-08-07T21:27:45Z</dcterms:created>
  <dcterms:modified xsi:type="dcterms:W3CDTF">2011-08-08T21:25:59Z</dcterms:modified>
</cp:coreProperties>
</file>